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7" r:id="rId4"/>
    <p:sldId id="261" r:id="rId5"/>
    <p:sldId id="262" r:id="rId6"/>
    <p:sldId id="268" r:id="rId7"/>
    <p:sldId id="274" r:id="rId8"/>
    <p:sldId id="269" r:id="rId9"/>
    <p:sldId id="275" r:id="rId10"/>
    <p:sldId id="276" r:id="rId11"/>
    <p:sldId id="277" r:id="rId12"/>
    <p:sldId id="263" r:id="rId13"/>
    <p:sldId id="278" r:id="rId14"/>
    <p:sldId id="280" r:id="rId15"/>
    <p:sldId id="279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0000FF"/>
    <a:srgbClr val="009900"/>
    <a:srgbClr val="FF3300"/>
    <a:srgbClr val="0066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23" autoAdjust="0"/>
    <p:restoredTop sz="94660"/>
  </p:normalViewPr>
  <p:slideViewPr>
    <p:cSldViewPr>
      <p:cViewPr varScale="1">
        <p:scale>
          <a:sx n="73" d="100"/>
          <a:sy n="73" d="100"/>
        </p:scale>
        <p:origin x="1685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BFF25-9FFC-48C4-8CAA-F5B2A231FCAE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1763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16584-2B10-4DA2-81D1-072CD9F0E2F3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057349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19DC3-EDF7-4D0C-A63E-FBD2BEEFE730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6515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123BF-8293-4BD9-ACFA-33EF64106FC5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556318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9E120-9CC2-4045-8930-52B03A9D523B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925663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80085-02AE-4347-8A4E-8FA690F47E37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721198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0D3E8-891B-40A6-B138-946D97947493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81785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E7C1D9-D501-4685-930F-59705967052C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238487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14409-29C8-4AF0-BA3F-FCAEBAC45EDC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935816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4CDE-6CF8-45D5-86C8-15AB3F2A7E6E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53438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E0F34-C417-4033-B13A-4E9A16C2E40C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832897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922306C-6FF1-4E78-891A-B6BC518AB31F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61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501EDC-BC95-475C-8E10-888190858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6129" y="1758304"/>
            <a:ext cx="6602853" cy="92774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300" dirty="0">
                <a:solidFill>
                  <a:srgbClr val="0B5195"/>
                </a:solidFill>
                <a:latin typeface="Arial" panose="020B0604020202020204" pitchFamily="34" charset="0"/>
              </a:rPr>
              <a:t>Основы ГИС и обработка геодезических данных</a:t>
            </a:r>
            <a:endParaRPr lang="ru-KZ" sz="33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32C68E-92BD-48BB-BC96-0D78F711D5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0100" y="2946912"/>
            <a:ext cx="7543800" cy="857250"/>
          </a:xfrm>
        </p:spPr>
        <p:txBody>
          <a:bodyPr>
            <a:normAutofit/>
          </a:bodyPr>
          <a:lstStyle/>
          <a:p>
            <a:pPr algn="ctr"/>
            <a:r>
              <a:rPr lang="ru-RU" sz="2100" b="1" dirty="0">
                <a:solidFill>
                  <a:schemeClr val="tx1"/>
                </a:solidFill>
              </a:rPr>
              <a:t>Лекция 5. «Правила цифрового описания объектов»</a:t>
            </a:r>
            <a:endParaRPr lang="ru-KZ" sz="2100" b="1" dirty="0">
              <a:solidFill>
                <a:schemeClr val="tx1"/>
              </a:solidFill>
            </a:endParaRP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0E226D1-C177-4C3E-B549-09AB972A8663}"/>
              </a:ext>
            </a:extLst>
          </p:cNvPr>
          <p:cNvSpPr txBox="1">
            <a:spLocks/>
          </p:cNvSpPr>
          <p:nvPr/>
        </p:nvSpPr>
        <p:spPr>
          <a:xfrm>
            <a:off x="1128251" y="4455856"/>
            <a:ext cx="7543800" cy="85725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cap="none" dirty="0">
                <a:solidFill>
                  <a:schemeClr val="tx1"/>
                </a:solidFill>
              </a:rPr>
              <a:t>Лектор </a:t>
            </a:r>
          </a:p>
          <a:p>
            <a:r>
              <a:rPr lang="ru-RU" sz="1800" b="1" cap="none" dirty="0">
                <a:solidFill>
                  <a:schemeClr val="tx1"/>
                </a:solidFill>
              </a:rPr>
              <a:t>Старший преподаватель </a:t>
            </a:r>
            <a:r>
              <a:rPr lang="ru-RU" sz="1800" b="1" cap="none" dirty="0" err="1">
                <a:solidFill>
                  <a:schemeClr val="tx1"/>
                </a:solidFill>
              </a:rPr>
              <a:t>Кутубаева</a:t>
            </a:r>
            <a:r>
              <a:rPr lang="ru-RU" sz="1800" b="1" cap="none" dirty="0">
                <a:solidFill>
                  <a:schemeClr val="tx1"/>
                </a:solidFill>
              </a:rPr>
              <a:t> А.А.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  <a:endParaRPr lang="ru-KZ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23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390AC2E1-8C98-4BC3-9511-A271A223712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1520" y="620688"/>
            <a:ext cx="8208912" cy="4320480"/>
          </a:xfrm>
        </p:spPr>
        <p:txBody>
          <a:bodyPr>
            <a:noAutofit/>
          </a:bodyPr>
          <a:lstStyle/>
          <a:p>
            <a:pPr marL="609600" indent="0" algn="just"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Правила цифрового описания объектов, наряду с форматом геометрической информации и системой классификации и кодирования объектов </a:t>
            </a:r>
          </a:p>
          <a:p>
            <a:pPr marL="609600" indent="0" algn="just"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составляют информационную основу геоинформационного картографирования </a:t>
            </a:r>
          </a:p>
          <a:p>
            <a:pPr marL="609600" indent="0" algn="just"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Они предназначены для обеспечения стандартизации цифрового представления данных, такой записи информации, чтобы объекты всегда были описаны одинаково, независимо от исполнителя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74" name="Group 14">
            <a:extLst>
              <a:ext uri="{FF2B5EF4-FFF2-40B4-BE49-F238E27FC236}">
                <a16:creationId xmlns:a16="http://schemas.microsoft.com/office/drawing/2014/main" id="{9F62A7F2-FF05-415E-9297-0790EBC619FD}"/>
              </a:ext>
            </a:extLst>
          </p:cNvPr>
          <p:cNvGrpSpPr>
            <a:grpSpLocks/>
          </p:cNvGrpSpPr>
          <p:nvPr/>
        </p:nvGrpSpPr>
        <p:grpSpPr bwMode="auto">
          <a:xfrm>
            <a:off x="4931866" y="2297443"/>
            <a:ext cx="360363" cy="863600"/>
            <a:chOff x="2744" y="2160"/>
            <a:chExt cx="227" cy="544"/>
          </a:xfrm>
        </p:grpSpPr>
        <p:sp>
          <p:nvSpPr>
            <p:cNvPr id="15371" name="AutoShape 11">
              <a:extLst>
                <a:ext uri="{FF2B5EF4-FFF2-40B4-BE49-F238E27FC236}">
                  <a16:creationId xmlns:a16="http://schemas.microsoft.com/office/drawing/2014/main" id="{BE7DCB3C-2D9A-4AA3-9994-E13877671B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160"/>
              <a:ext cx="227" cy="227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15372" name="Line 12">
              <a:extLst>
                <a:ext uri="{FF2B5EF4-FFF2-40B4-BE49-F238E27FC236}">
                  <a16:creationId xmlns:a16="http://schemas.microsoft.com/office/drawing/2014/main" id="{7CA5F80A-FFC4-42CE-A16B-353E2A8B50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387"/>
              <a:ext cx="0" cy="3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5373" name="Line 13">
              <a:extLst>
                <a:ext uri="{FF2B5EF4-FFF2-40B4-BE49-F238E27FC236}">
                  <a16:creationId xmlns:a16="http://schemas.microsoft.com/office/drawing/2014/main" id="{8FF653BD-1604-41E5-858B-8072C67F50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704"/>
              <a:ext cx="9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</p:grpSp>
      <p:sp>
        <p:nvSpPr>
          <p:cNvPr id="15363" name="Rectangle 3">
            <a:extLst>
              <a:ext uri="{FF2B5EF4-FFF2-40B4-BE49-F238E27FC236}">
                <a16:creationId xmlns:a16="http://schemas.microsoft.com/office/drawing/2014/main" id="{88DA20BD-B43F-45CF-938A-4E33F4E361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9533" y="201897"/>
            <a:ext cx="8550721" cy="139998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00000"/>
              </a:lnSpc>
              <a:buFontTx/>
              <a:buNone/>
            </a:pPr>
            <a:r>
              <a:rPr lang="ru-RU" altLang="ru-KZ" sz="2400" dirty="0">
                <a:solidFill>
                  <a:schemeClr val="accent2">
                    <a:lumMod val="50000"/>
                  </a:schemeClr>
                </a:solidFill>
              </a:rPr>
              <a:t>При </a:t>
            </a:r>
            <a:r>
              <a:rPr lang="ru-RU" altLang="ru-KZ" sz="2400" dirty="0" err="1">
                <a:solidFill>
                  <a:schemeClr val="accent2">
                    <a:lumMod val="50000"/>
                  </a:schemeClr>
                </a:solidFill>
              </a:rPr>
              <a:t>цифровании</a:t>
            </a:r>
            <a:r>
              <a:rPr lang="ru-RU" altLang="ru-KZ" sz="2400" dirty="0">
                <a:solidFill>
                  <a:schemeClr val="accent2">
                    <a:lumMod val="50000"/>
                  </a:schemeClr>
                </a:solidFill>
              </a:rPr>
              <a:t> любого объекта нам приходится решать вопрос, с какого места надо цифровать объект, в каком направлении, в каком месте надо брать точку для снятия координат, какие семантические характеристики надо задавать  и т. п.</a:t>
            </a:r>
          </a:p>
          <a:p>
            <a:pPr marL="609600" indent="-609600" algn="just">
              <a:buFontTx/>
              <a:buNone/>
            </a:pPr>
            <a:endParaRPr lang="ru-RU" altLang="ru-KZ" dirty="0"/>
          </a:p>
        </p:txBody>
      </p:sp>
      <p:sp>
        <p:nvSpPr>
          <p:cNvPr id="15364" name="Freeform 4">
            <a:extLst>
              <a:ext uri="{FF2B5EF4-FFF2-40B4-BE49-F238E27FC236}">
                <a16:creationId xmlns:a16="http://schemas.microsoft.com/office/drawing/2014/main" id="{A508645B-5315-42F3-97F8-164BE8D9027A}"/>
              </a:ext>
            </a:extLst>
          </p:cNvPr>
          <p:cNvSpPr>
            <a:spLocks/>
          </p:cNvSpPr>
          <p:nvPr/>
        </p:nvSpPr>
        <p:spPr bwMode="auto">
          <a:xfrm>
            <a:off x="1152029" y="2440318"/>
            <a:ext cx="2300287" cy="746125"/>
          </a:xfrm>
          <a:custGeom>
            <a:avLst/>
            <a:gdLst>
              <a:gd name="T0" fmla="*/ 0 w 1449"/>
              <a:gd name="T1" fmla="*/ 432 h 470"/>
              <a:gd name="T2" fmla="*/ 9 w 1449"/>
              <a:gd name="T3" fmla="*/ 288 h 470"/>
              <a:gd name="T4" fmla="*/ 60 w 1449"/>
              <a:gd name="T5" fmla="*/ 237 h 470"/>
              <a:gd name="T6" fmla="*/ 102 w 1449"/>
              <a:gd name="T7" fmla="*/ 186 h 470"/>
              <a:gd name="T8" fmla="*/ 237 w 1449"/>
              <a:gd name="T9" fmla="*/ 119 h 470"/>
              <a:gd name="T10" fmla="*/ 441 w 1449"/>
              <a:gd name="T11" fmla="*/ 102 h 470"/>
              <a:gd name="T12" fmla="*/ 509 w 1449"/>
              <a:gd name="T13" fmla="*/ 169 h 470"/>
              <a:gd name="T14" fmla="*/ 678 w 1449"/>
              <a:gd name="T15" fmla="*/ 347 h 470"/>
              <a:gd name="T16" fmla="*/ 830 w 1449"/>
              <a:gd name="T17" fmla="*/ 424 h 470"/>
              <a:gd name="T18" fmla="*/ 949 w 1449"/>
              <a:gd name="T19" fmla="*/ 466 h 470"/>
              <a:gd name="T20" fmla="*/ 1144 w 1449"/>
              <a:gd name="T21" fmla="*/ 398 h 470"/>
              <a:gd name="T22" fmla="*/ 1229 w 1449"/>
              <a:gd name="T23" fmla="*/ 364 h 470"/>
              <a:gd name="T24" fmla="*/ 1288 w 1449"/>
              <a:gd name="T25" fmla="*/ 263 h 470"/>
              <a:gd name="T26" fmla="*/ 1305 w 1449"/>
              <a:gd name="T27" fmla="*/ 212 h 470"/>
              <a:gd name="T28" fmla="*/ 1339 w 1449"/>
              <a:gd name="T29" fmla="*/ 161 h 470"/>
              <a:gd name="T30" fmla="*/ 1449 w 1449"/>
              <a:gd name="T31" fmla="*/ 0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49" h="470">
                <a:moveTo>
                  <a:pt x="0" y="432"/>
                </a:moveTo>
                <a:cubicBezTo>
                  <a:pt x="3" y="384"/>
                  <a:pt x="2" y="336"/>
                  <a:pt x="9" y="288"/>
                </a:cubicBezTo>
                <a:cubicBezTo>
                  <a:pt x="12" y="267"/>
                  <a:pt x="49" y="247"/>
                  <a:pt x="60" y="237"/>
                </a:cubicBezTo>
                <a:cubicBezTo>
                  <a:pt x="77" y="223"/>
                  <a:pt x="85" y="200"/>
                  <a:pt x="102" y="186"/>
                </a:cubicBezTo>
                <a:cubicBezTo>
                  <a:pt x="139" y="155"/>
                  <a:pt x="191" y="134"/>
                  <a:pt x="237" y="119"/>
                </a:cubicBezTo>
                <a:cubicBezTo>
                  <a:pt x="297" y="59"/>
                  <a:pt x="288" y="55"/>
                  <a:pt x="441" y="102"/>
                </a:cubicBezTo>
                <a:cubicBezTo>
                  <a:pt x="471" y="111"/>
                  <a:pt x="486" y="146"/>
                  <a:pt x="509" y="169"/>
                </a:cubicBezTo>
                <a:cubicBezTo>
                  <a:pt x="568" y="228"/>
                  <a:pt x="627" y="279"/>
                  <a:pt x="678" y="347"/>
                </a:cubicBezTo>
                <a:cubicBezTo>
                  <a:pt x="712" y="392"/>
                  <a:pt x="781" y="406"/>
                  <a:pt x="830" y="424"/>
                </a:cubicBezTo>
                <a:cubicBezTo>
                  <a:pt x="956" y="470"/>
                  <a:pt x="861" y="447"/>
                  <a:pt x="949" y="466"/>
                </a:cubicBezTo>
                <a:cubicBezTo>
                  <a:pt x="1016" y="447"/>
                  <a:pt x="1079" y="422"/>
                  <a:pt x="1144" y="398"/>
                </a:cubicBezTo>
                <a:cubicBezTo>
                  <a:pt x="1177" y="386"/>
                  <a:pt x="1199" y="384"/>
                  <a:pt x="1229" y="364"/>
                </a:cubicBezTo>
                <a:cubicBezTo>
                  <a:pt x="1251" y="330"/>
                  <a:pt x="1266" y="296"/>
                  <a:pt x="1288" y="263"/>
                </a:cubicBezTo>
                <a:cubicBezTo>
                  <a:pt x="1290" y="256"/>
                  <a:pt x="1301" y="219"/>
                  <a:pt x="1305" y="212"/>
                </a:cubicBezTo>
                <a:cubicBezTo>
                  <a:pt x="1315" y="194"/>
                  <a:pt x="1339" y="161"/>
                  <a:pt x="1339" y="161"/>
                </a:cubicBezTo>
                <a:cubicBezTo>
                  <a:pt x="1355" y="95"/>
                  <a:pt x="1402" y="47"/>
                  <a:pt x="1449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5365" name="Oval 5">
            <a:extLst>
              <a:ext uri="{FF2B5EF4-FFF2-40B4-BE49-F238E27FC236}">
                <a16:creationId xmlns:a16="http://schemas.microsoft.com/office/drawing/2014/main" id="{CA0EB9E5-2B7C-4BC2-AAB9-E55063FFC8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516" y="308960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366" name="Oval 6">
            <a:extLst>
              <a:ext uri="{FF2B5EF4-FFF2-40B4-BE49-F238E27FC236}">
                <a16:creationId xmlns:a16="http://schemas.microsoft.com/office/drawing/2014/main" id="{AAA34E2F-95A7-4AA9-B796-A96B45833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329" y="244190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367" name="Line 7">
            <a:extLst>
              <a:ext uri="{FF2B5EF4-FFF2-40B4-BE49-F238E27FC236}">
                <a16:creationId xmlns:a16="http://schemas.microsoft.com/office/drawing/2014/main" id="{087ED245-4667-4224-BFA4-D27CE81D489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15516" y="2730830"/>
            <a:ext cx="0" cy="35877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5368" name="Line 8">
            <a:extLst>
              <a:ext uri="{FF2B5EF4-FFF2-40B4-BE49-F238E27FC236}">
                <a16:creationId xmlns:a16="http://schemas.microsoft.com/office/drawing/2014/main" id="{8E030FF2-CAC3-4DCC-8FA7-D73D9982374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03079" y="2370468"/>
            <a:ext cx="217487" cy="287337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5369" name="Text Box 9">
            <a:extLst>
              <a:ext uri="{FF2B5EF4-FFF2-40B4-BE49-F238E27FC236}">
                <a16:creationId xmlns:a16="http://schemas.microsoft.com/office/drawing/2014/main" id="{51DF20A3-835B-4AE6-8949-19B8F884C6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79" y="2514930"/>
            <a:ext cx="6477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4400">
                <a:solidFill>
                  <a:srgbClr val="FF0066"/>
                </a:solidFill>
              </a:rPr>
              <a:t>?</a:t>
            </a:r>
          </a:p>
        </p:txBody>
      </p:sp>
      <p:sp>
        <p:nvSpPr>
          <p:cNvPr id="15370" name="Text Box 10">
            <a:extLst>
              <a:ext uri="{FF2B5EF4-FFF2-40B4-BE49-F238E27FC236}">
                <a16:creationId xmlns:a16="http://schemas.microsoft.com/office/drawing/2014/main" id="{1CFA8D58-8A1B-4238-94A1-8D4FBA988E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004" y="2010105"/>
            <a:ext cx="6477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4400">
                <a:solidFill>
                  <a:srgbClr val="FF0066"/>
                </a:solidFill>
              </a:rPr>
              <a:t>?</a:t>
            </a:r>
          </a:p>
        </p:txBody>
      </p:sp>
      <p:sp>
        <p:nvSpPr>
          <p:cNvPr id="15375" name="Rectangle 15">
            <a:extLst>
              <a:ext uri="{FF2B5EF4-FFF2-40B4-BE49-F238E27FC236}">
                <a16:creationId xmlns:a16="http://schemas.microsoft.com/office/drawing/2014/main" id="{F8F46537-1AEB-4CFB-BACB-11A93BCF7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0654" y="2514930"/>
            <a:ext cx="792162" cy="43180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379" name="Oval 19">
            <a:extLst>
              <a:ext uri="{FF2B5EF4-FFF2-40B4-BE49-F238E27FC236}">
                <a16:creationId xmlns:a16="http://schemas.microsoft.com/office/drawing/2014/main" id="{7F3E47F9-8F55-46C8-B6FD-BD19A4121E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0566" y="2370468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380" name="Oval 20">
            <a:extLst>
              <a:ext uri="{FF2B5EF4-FFF2-40B4-BE49-F238E27FC236}">
                <a16:creationId xmlns:a16="http://schemas.microsoft.com/office/drawing/2014/main" id="{E15018D5-A2C0-4554-9EED-9670A43C2A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7766" y="308960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381" name="Text Box 21">
            <a:extLst>
              <a:ext uri="{FF2B5EF4-FFF2-40B4-BE49-F238E27FC236}">
                <a16:creationId xmlns:a16="http://schemas.microsoft.com/office/drawing/2014/main" id="{E7D70206-2A43-4097-88E4-7844EBAA4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3666" y="2441905"/>
            <a:ext cx="6477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4400">
                <a:solidFill>
                  <a:srgbClr val="FF0066"/>
                </a:solidFill>
              </a:rPr>
              <a:t>?</a:t>
            </a:r>
          </a:p>
        </p:txBody>
      </p:sp>
      <p:sp>
        <p:nvSpPr>
          <p:cNvPr id="15382" name="Oval 22">
            <a:extLst>
              <a:ext uri="{FF2B5EF4-FFF2-40B4-BE49-F238E27FC236}">
                <a16:creationId xmlns:a16="http://schemas.microsoft.com/office/drawing/2014/main" id="{508F0621-9E7A-4409-8002-BD42A57BE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329" y="265780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383" name="Oval 23">
            <a:extLst>
              <a:ext uri="{FF2B5EF4-FFF2-40B4-BE49-F238E27FC236}">
                <a16:creationId xmlns:a16="http://schemas.microsoft.com/office/drawing/2014/main" id="{0CA69433-B407-4420-9D83-AB639548D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1016" y="273083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384" name="Oval 24">
            <a:extLst>
              <a:ext uri="{FF2B5EF4-FFF2-40B4-BE49-F238E27FC236}">
                <a16:creationId xmlns:a16="http://schemas.microsoft.com/office/drawing/2014/main" id="{4C1F6286-362D-4155-8B98-A52FB85E3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0654" y="287370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385" name="Oval 25">
            <a:extLst>
              <a:ext uri="{FF2B5EF4-FFF2-40B4-BE49-F238E27FC236}">
                <a16:creationId xmlns:a16="http://schemas.microsoft.com/office/drawing/2014/main" id="{31AA98F5-3954-44AD-AFA2-6A33956C2F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1016" y="287370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386" name="Oval 26">
            <a:extLst>
              <a:ext uri="{FF2B5EF4-FFF2-40B4-BE49-F238E27FC236}">
                <a16:creationId xmlns:a16="http://schemas.microsoft.com/office/drawing/2014/main" id="{117122CC-1C01-49D6-8D79-27519831AC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9791" y="287370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387" name="Text Box 27">
            <a:extLst>
              <a:ext uri="{FF2B5EF4-FFF2-40B4-BE49-F238E27FC236}">
                <a16:creationId xmlns:a16="http://schemas.microsoft.com/office/drawing/2014/main" id="{D97CABCA-AD92-44E6-A5AC-443104961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8716" y="2370468"/>
            <a:ext cx="6477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4400">
                <a:solidFill>
                  <a:srgbClr val="FF0066"/>
                </a:solidFill>
              </a:rPr>
              <a:t>?</a:t>
            </a:r>
          </a:p>
        </p:txBody>
      </p:sp>
      <p:sp>
        <p:nvSpPr>
          <p:cNvPr id="15388" name="Oval 28">
            <a:extLst>
              <a:ext uri="{FF2B5EF4-FFF2-40B4-BE49-F238E27FC236}">
                <a16:creationId xmlns:a16="http://schemas.microsoft.com/office/drawing/2014/main" id="{EC12096E-F157-4DC5-9457-D71FADA08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329" y="222600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grpSp>
        <p:nvGrpSpPr>
          <p:cNvPr id="15399" name="Group 39">
            <a:extLst>
              <a:ext uri="{FF2B5EF4-FFF2-40B4-BE49-F238E27FC236}">
                <a16:creationId xmlns:a16="http://schemas.microsoft.com/office/drawing/2014/main" id="{9C3F43A0-58EA-4D34-BB74-C1AEF3D6AFCA}"/>
              </a:ext>
            </a:extLst>
          </p:cNvPr>
          <p:cNvGrpSpPr>
            <a:grpSpLocks/>
          </p:cNvGrpSpPr>
          <p:nvPr/>
        </p:nvGrpSpPr>
        <p:grpSpPr bwMode="auto">
          <a:xfrm>
            <a:off x="4860429" y="5178755"/>
            <a:ext cx="790575" cy="0"/>
            <a:chOff x="1338" y="2931"/>
            <a:chExt cx="498" cy="0"/>
          </a:xfrm>
        </p:grpSpPr>
        <p:sp>
          <p:nvSpPr>
            <p:cNvPr id="15389" name="Line 29">
              <a:extLst>
                <a:ext uri="{FF2B5EF4-FFF2-40B4-BE49-F238E27FC236}">
                  <a16:creationId xmlns:a16="http://schemas.microsoft.com/office/drawing/2014/main" id="{2992DEE1-3CFE-4699-876F-44FE3E5D6A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38" y="2931"/>
              <a:ext cx="227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5390" name="Line 30">
              <a:extLst>
                <a:ext uri="{FF2B5EF4-FFF2-40B4-BE49-F238E27FC236}">
                  <a16:creationId xmlns:a16="http://schemas.microsoft.com/office/drawing/2014/main" id="{AE8642C2-AA89-44DB-BBDA-02A96B15AF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10" y="2931"/>
              <a:ext cx="226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</p:grpSp>
      <p:sp>
        <p:nvSpPr>
          <p:cNvPr id="15391" name="Text Box 31">
            <a:extLst>
              <a:ext uri="{FF2B5EF4-FFF2-40B4-BE49-F238E27FC236}">
                <a16:creationId xmlns:a16="http://schemas.microsoft.com/office/drawing/2014/main" id="{323C8A16-D42D-402F-A440-D29994B945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8404" y="3810330"/>
            <a:ext cx="6477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4400">
                <a:solidFill>
                  <a:srgbClr val="FF0066"/>
                </a:solidFill>
              </a:rPr>
              <a:t>?</a:t>
            </a:r>
          </a:p>
        </p:txBody>
      </p:sp>
      <p:sp>
        <p:nvSpPr>
          <p:cNvPr id="15392" name="Freeform 32">
            <a:extLst>
              <a:ext uri="{FF2B5EF4-FFF2-40B4-BE49-F238E27FC236}">
                <a16:creationId xmlns:a16="http://schemas.microsoft.com/office/drawing/2014/main" id="{7659F276-DB38-4DD2-98BA-97AFDB4020C1}"/>
              </a:ext>
            </a:extLst>
          </p:cNvPr>
          <p:cNvSpPr>
            <a:spLocks/>
          </p:cNvSpPr>
          <p:nvPr/>
        </p:nvSpPr>
        <p:spPr bwMode="auto">
          <a:xfrm>
            <a:off x="3563441" y="3810330"/>
            <a:ext cx="2473325" cy="1382713"/>
          </a:xfrm>
          <a:custGeom>
            <a:avLst/>
            <a:gdLst>
              <a:gd name="T0" fmla="*/ 415 w 1558"/>
              <a:gd name="T1" fmla="*/ 234 h 871"/>
              <a:gd name="T2" fmla="*/ 483 w 1558"/>
              <a:gd name="T3" fmla="*/ 183 h 871"/>
              <a:gd name="T4" fmla="*/ 491 w 1558"/>
              <a:gd name="T5" fmla="*/ 158 h 871"/>
              <a:gd name="T6" fmla="*/ 517 w 1558"/>
              <a:gd name="T7" fmla="*/ 132 h 871"/>
              <a:gd name="T8" fmla="*/ 610 w 1558"/>
              <a:gd name="T9" fmla="*/ 73 h 871"/>
              <a:gd name="T10" fmla="*/ 669 w 1558"/>
              <a:gd name="T11" fmla="*/ 22 h 871"/>
              <a:gd name="T12" fmla="*/ 745 w 1558"/>
              <a:gd name="T13" fmla="*/ 14 h 871"/>
              <a:gd name="T14" fmla="*/ 1211 w 1558"/>
              <a:gd name="T15" fmla="*/ 39 h 871"/>
              <a:gd name="T16" fmla="*/ 1237 w 1558"/>
              <a:gd name="T17" fmla="*/ 64 h 871"/>
              <a:gd name="T18" fmla="*/ 1270 w 1558"/>
              <a:gd name="T19" fmla="*/ 107 h 871"/>
              <a:gd name="T20" fmla="*/ 1423 w 1558"/>
              <a:gd name="T21" fmla="*/ 251 h 871"/>
              <a:gd name="T22" fmla="*/ 1508 w 1558"/>
              <a:gd name="T23" fmla="*/ 361 h 871"/>
              <a:gd name="T24" fmla="*/ 1533 w 1558"/>
              <a:gd name="T25" fmla="*/ 488 h 871"/>
              <a:gd name="T26" fmla="*/ 1542 w 1558"/>
              <a:gd name="T27" fmla="*/ 522 h 871"/>
              <a:gd name="T28" fmla="*/ 1558 w 1558"/>
              <a:gd name="T29" fmla="*/ 573 h 871"/>
              <a:gd name="T30" fmla="*/ 1414 w 1558"/>
              <a:gd name="T31" fmla="*/ 683 h 871"/>
              <a:gd name="T32" fmla="*/ 1304 w 1558"/>
              <a:gd name="T33" fmla="*/ 734 h 871"/>
              <a:gd name="T34" fmla="*/ 1084 w 1558"/>
              <a:gd name="T35" fmla="*/ 818 h 871"/>
              <a:gd name="T36" fmla="*/ 940 w 1558"/>
              <a:gd name="T37" fmla="*/ 852 h 871"/>
              <a:gd name="T38" fmla="*/ 601 w 1558"/>
              <a:gd name="T39" fmla="*/ 835 h 871"/>
              <a:gd name="T40" fmla="*/ 525 w 1558"/>
              <a:gd name="T41" fmla="*/ 818 h 871"/>
              <a:gd name="T42" fmla="*/ 373 w 1558"/>
              <a:gd name="T43" fmla="*/ 844 h 871"/>
              <a:gd name="T44" fmla="*/ 279 w 1558"/>
              <a:gd name="T45" fmla="*/ 810 h 871"/>
              <a:gd name="T46" fmla="*/ 144 w 1558"/>
              <a:gd name="T47" fmla="*/ 742 h 871"/>
              <a:gd name="T48" fmla="*/ 68 w 1558"/>
              <a:gd name="T49" fmla="*/ 691 h 871"/>
              <a:gd name="T50" fmla="*/ 0 w 1558"/>
              <a:gd name="T51" fmla="*/ 539 h 871"/>
              <a:gd name="T52" fmla="*/ 34 w 1558"/>
              <a:gd name="T53" fmla="*/ 420 h 871"/>
              <a:gd name="T54" fmla="*/ 152 w 1558"/>
              <a:gd name="T55" fmla="*/ 276 h 871"/>
              <a:gd name="T56" fmla="*/ 229 w 1558"/>
              <a:gd name="T57" fmla="*/ 251 h 871"/>
              <a:gd name="T58" fmla="*/ 415 w 1558"/>
              <a:gd name="T59" fmla="*/ 234 h 8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558" h="871">
                <a:moveTo>
                  <a:pt x="415" y="234"/>
                </a:moveTo>
                <a:cubicBezTo>
                  <a:pt x="438" y="217"/>
                  <a:pt x="463" y="203"/>
                  <a:pt x="483" y="183"/>
                </a:cubicBezTo>
                <a:cubicBezTo>
                  <a:pt x="489" y="177"/>
                  <a:pt x="486" y="165"/>
                  <a:pt x="491" y="158"/>
                </a:cubicBezTo>
                <a:cubicBezTo>
                  <a:pt x="498" y="148"/>
                  <a:pt x="508" y="140"/>
                  <a:pt x="517" y="132"/>
                </a:cubicBezTo>
                <a:cubicBezTo>
                  <a:pt x="545" y="108"/>
                  <a:pt x="579" y="93"/>
                  <a:pt x="610" y="73"/>
                </a:cubicBezTo>
                <a:cubicBezTo>
                  <a:pt x="632" y="59"/>
                  <a:pt x="645" y="31"/>
                  <a:pt x="669" y="22"/>
                </a:cubicBezTo>
                <a:cubicBezTo>
                  <a:pt x="693" y="13"/>
                  <a:pt x="720" y="17"/>
                  <a:pt x="745" y="14"/>
                </a:cubicBezTo>
                <a:cubicBezTo>
                  <a:pt x="1085" y="21"/>
                  <a:pt x="1031" y="0"/>
                  <a:pt x="1211" y="39"/>
                </a:cubicBezTo>
                <a:cubicBezTo>
                  <a:pt x="1220" y="47"/>
                  <a:pt x="1229" y="55"/>
                  <a:pt x="1237" y="64"/>
                </a:cubicBezTo>
                <a:cubicBezTo>
                  <a:pt x="1249" y="78"/>
                  <a:pt x="1257" y="94"/>
                  <a:pt x="1270" y="107"/>
                </a:cubicBezTo>
                <a:cubicBezTo>
                  <a:pt x="1338" y="175"/>
                  <a:pt x="1350" y="142"/>
                  <a:pt x="1423" y="251"/>
                </a:cubicBezTo>
                <a:cubicBezTo>
                  <a:pt x="1483" y="340"/>
                  <a:pt x="1452" y="305"/>
                  <a:pt x="1508" y="361"/>
                </a:cubicBezTo>
                <a:cubicBezTo>
                  <a:pt x="1519" y="406"/>
                  <a:pt x="1525" y="441"/>
                  <a:pt x="1533" y="488"/>
                </a:cubicBezTo>
                <a:cubicBezTo>
                  <a:pt x="1535" y="500"/>
                  <a:pt x="1539" y="511"/>
                  <a:pt x="1542" y="522"/>
                </a:cubicBezTo>
                <a:cubicBezTo>
                  <a:pt x="1547" y="539"/>
                  <a:pt x="1558" y="573"/>
                  <a:pt x="1558" y="573"/>
                </a:cubicBezTo>
                <a:cubicBezTo>
                  <a:pt x="1536" y="642"/>
                  <a:pt x="1471" y="651"/>
                  <a:pt x="1414" y="683"/>
                </a:cubicBezTo>
                <a:cubicBezTo>
                  <a:pt x="1371" y="707"/>
                  <a:pt x="1352" y="724"/>
                  <a:pt x="1304" y="734"/>
                </a:cubicBezTo>
                <a:cubicBezTo>
                  <a:pt x="1234" y="779"/>
                  <a:pt x="1162" y="792"/>
                  <a:pt x="1084" y="818"/>
                </a:cubicBezTo>
                <a:cubicBezTo>
                  <a:pt x="1019" y="840"/>
                  <a:pt x="1024" y="844"/>
                  <a:pt x="940" y="852"/>
                </a:cubicBezTo>
                <a:cubicBezTo>
                  <a:pt x="747" y="826"/>
                  <a:pt x="1097" y="871"/>
                  <a:pt x="601" y="835"/>
                </a:cubicBezTo>
                <a:cubicBezTo>
                  <a:pt x="575" y="833"/>
                  <a:pt x="525" y="818"/>
                  <a:pt x="525" y="818"/>
                </a:cubicBezTo>
                <a:cubicBezTo>
                  <a:pt x="440" y="831"/>
                  <a:pt x="455" y="808"/>
                  <a:pt x="373" y="844"/>
                </a:cubicBezTo>
                <a:cubicBezTo>
                  <a:pt x="341" y="828"/>
                  <a:pt x="314" y="818"/>
                  <a:pt x="279" y="810"/>
                </a:cubicBezTo>
                <a:cubicBezTo>
                  <a:pt x="230" y="784"/>
                  <a:pt x="191" y="773"/>
                  <a:pt x="144" y="742"/>
                </a:cubicBezTo>
                <a:cubicBezTo>
                  <a:pt x="119" y="725"/>
                  <a:pt x="68" y="691"/>
                  <a:pt x="68" y="691"/>
                </a:cubicBezTo>
                <a:cubicBezTo>
                  <a:pt x="42" y="639"/>
                  <a:pt x="13" y="595"/>
                  <a:pt x="0" y="539"/>
                </a:cubicBezTo>
                <a:cubicBezTo>
                  <a:pt x="7" y="483"/>
                  <a:pt x="6" y="463"/>
                  <a:pt x="34" y="420"/>
                </a:cubicBezTo>
                <a:cubicBezTo>
                  <a:pt x="52" y="365"/>
                  <a:pt x="97" y="299"/>
                  <a:pt x="152" y="276"/>
                </a:cubicBezTo>
                <a:cubicBezTo>
                  <a:pt x="177" y="265"/>
                  <a:pt x="204" y="261"/>
                  <a:pt x="229" y="251"/>
                </a:cubicBezTo>
                <a:cubicBezTo>
                  <a:pt x="301" y="257"/>
                  <a:pt x="349" y="265"/>
                  <a:pt x="415" y="234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5393" name="Text Box 33">
            <a:extLst>
              <a:ext uri="{FF2B5EF4-FFF2-40B4-BE49-F238E27FC236}">
                <a16:creationId xmlns:a16="http://schemas.microsoft.com/office/drawing/2014/main" id="{4B0C9568-4F10-41F1-B6EC-5CC69A9C0A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8854" y="4097668"/>
            <a:ext cx="6477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4400">
                <a:solidFill>
                  <a:srgbClr val="FF0066"/>
                </a:solidFill>
              </a:rPr>
              <a:t>?</a:t>
            </a:r>
          </a:p>
        </p:txBody>
      </p:sp>
      <p:sp>
        <p:nvSpPr>
          <p:cNvPr id="15394" name="Oval 34">
            <a:extLst>
              <a:ext uri="{FF2B5EF4-FFF2-40B4-BE49-F238E27FC236}">
                <a16:creationId xmlns:a16="http://schemas.microsoft.com/office/drawing/2014/main" id="{2E3BD2FA-B182-4DF0-BA22-DBF8541B1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129" y="3881768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395" name="Oval 35">
            <a:extLst>
              <a:ext uri="{FF2B5EF4-FFF2-40B4-BE49-F238E27FC236}">
                <a16:creationId xmlns:a16="http://schemas.microsoft.com/office/drawing/2014/main" id="{5905B8CB-81DF-4370-BBB9-398487EFB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366" y="467393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396" name="Oval 36">
            <a:extLst>
              <a:ext uri="{FF2B5EF4-FFF2-40B4-BE49-F238E27FC236}">
                <a16:creationId xmlns:a16="http://schemas.microsoft.com/office/drawing/2014/main" id="{1167542F-A013-471F-A0C2-8D2F7C21E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1504" y="381033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397" name="Oval 37">
            <a:extLst>
              <a:ext uri="{FF2B5EF4-FFF2-40B4-BE49-F238E27FC236}">
                <a16:creationId xmlns:a16="http://schemas.microsoft.com/office/drawing/2014/main" id="{B68443EF-7F6F-4B3F-AB72-C2DE67C893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6466" y="467393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398" name="Oval 38">
            <a:extLst>
              <a:ext uri="{FF2B5EF4-FFF2-40B4-BE49-F238E27FC236}">
                <a16:creationId xmlns:a16="http://schemas.microsoft.com/office/drawing/2014/main" id="{386ADA6F-6024-4570-8E4A-3ABC4CCD4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0791" y="510573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400" name="Oval 40">
            <a:extLst>
              <a:ext uri="{FF2B5EF4-FFF2-40B4-BE49-F238E27FC236}">
                <a16:creationId xmlns:a16="http://schemas.microsoft.com/office/drawing/2014/main" id="{501375A1-91A4-4EF1-BC1E-C535E307F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1016" y="251493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401" name="Oval 41">
            <a:extLst>
              <a:ext uri="{FF2B5EF4-FFF2-40B4-BE49-F238E27FC236}">
                <a16:creationId xmlns:a16="http://schemas.microsoft.com/office/drawing/2014/main" id="{2BC476D4-EAC3-4E91-A3D7-AA95295BED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0654" y="251493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402" name="Oval 42">
            <a:extLst>
              <a:ext uri="{FF2B5EF4-FFF2-40B4-BE49-F238E27FC236}">
                <a16:creationId xmlns:a16="http://schemas.microsoft.com/office/drawing/2014/main" id="{286BD439-87E9-4206-81B4-DDEDD54F1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9791" y="251493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403" name="AutoShape 43">
            <a:extLst>
              <a:ext uri="{FF2B5EF4-FFF2-40B4-BE49-F238E27FC236}">
                <a16:creationId xmlns:a16="http://schemas.microsoft.com/office/drawing/2014/main" id="{C2C14391-28C0-491C-9190-FE36D40B8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416" y="3881768"/>
            <a:ext cx="1057275" cy="9144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404" name="Oval 44">
            <a:extLst>
              <a:ext uri="{FF2B5EF4-FFF2-40B4-BE49-F238E27FC236}">
                <a16:creationId xmlns:a16="http://schemas.microsoft.com/office/drawing/2014/main" id="{19AFDA40-04F5-4505-81BE-C551781BE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6241" y="4386593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405" name="Oval 45">
            <a:extLst>
              <a:ext uri="{FF2B5EF4-FFF2-40B4-BE49-F238E27FC236}">
                <a16:creationId xmlns:a16="http://schemas.microsoft.com/office/drawing/2014/main" id="{E0438D14-90F5-4285-BB87-98AA7FF00D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6241" y="4746955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406" name="Oval 46">
            <a:extLst>
              <a:ext uri="{FF2B5EF4-FFF2-40B4-BE49-F238E27FC236}">
                <a16:creationId xmlns:a16="http://schemas.microsoft.com/office/drawing/2014/main" id="{AD34E7B5-531C-4924-8A88-D5C45DB3D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6241" y="381033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grpSp>
        <p:nvGrpSpPr>
          <p:cNvPr id="15407" name="Group 47">
            <a:extLst>
              <a:ext uri="{FF2B5EF4-FFF2-40B4-BE49-F238E27FC236}">
                <a16:creationId xmlns:a16="http://schemas.microsoft.com/office/drawing/2014/main" id="{CD4B8C4A-946B-4A2D-8D67-21A77042DAF6}"/>
              </a:ext>
            </a:extLst>
          </p:cNvPr>
          <p:cNvGrpSpPr>
            <a:grpSpLocks/>
          </p:cNvGrpSpPr>
          <p:nvPr/>
        </p:nvGrpSpPr>
        <p:grpSpPr bwMode="auto">
          <a:xfrm rot="20384458">
            <a:off x="4211141" y="3810330"/>
            <a:ext cx="790575" cy="0"/>
            <a:chOff x="1338" y="2931"/>
            <a:chExt cx="498" cy="0"/>
          </a:xfrm>
        </p:grpSpPr>
        <p:sp>
          <p:nvSpPr>
            <p:cNvPr id="15408" name="Line 48">
              <a:extLst>
                <a:ext uri="{FF2B5EF4-FFF2-40B4-BE49-F238E27FC236}">
                  <a16:creationId xmlns:a16="http://schemas.microsoft.com/office/drawing/2014/main" id="{30DEB744-EDDB-48BE-BCBF-AE7F084953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38" y="2931"/>
              <a:ext cx="227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5409" name="Line 49">
              <a:extLst>
                <a:ext uri="{FF2B5EF4-FFF2-40B4-BE49-F238E27FC236}">
                  <a16:creationId xmlns:a16="http://schemas.microsoft.com/office/drawing/2014/main" id="{C4467C42-9ED4-41F0-B08E-8AE9186284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10" y="2931"/>
              <a:ext cx="226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>
            <a:extLst>
              <a:ext uri="{FF2B5EF4-FFF2-40B4-BE49-F238E27FC236}">
                <a16:creationId xmlns:a16="http://schemas.microsoft.com/office/drawing/2014/main" id="{32AB85BE-A8E8-474A-AB2C-671DCABF19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ru-RU" altLang="ru-KZ" sz="2800" b="1"/>
              <a:t>    Структурно,  </a:t>
            </a:r>
            <a:r>
              <a:rPr lang="ru-RU" altLang="ru-KZ" sz="2800" b="1">
                <a:solidFill>
                  <a:srgbClr val="FF3300"/>
                </a:solidFill>
              </a:rPr>
              <a:t>цифровое описание объектов      представлены 3 группами правил: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ru-RU" altLang="ru-KZ" sz="2800" b="1">
                <a:solidFill>
                  <a:srgbClr val="0000FF"/>
                </a:solidFill>
              </a:rPr>
              <a:t>Общие правила, отнесенные к типам объектов по их пространственной локализации:</a:t>
            </a:r>
          </a:p>
          <a:p>
            <a:pPr marL="609600" indent="-609600">
              <a:lnSpc>
                <a:spcPct val="90000"/>
              </a:lnSpc>
            </a:pPr>
            <a:r>
              <a:rPr lang="ru-RU" altLang="ru-KZ" sz="2800" b="1">
                <a:solidFill>
                  <a:srgbClr val="0000FF"/>
                </a:solidFill>
              </a:rPr>
              <a:t>Общие правила для цифрования точечных объектов</a:t>
            </a:r>
          </a:p>
          <a:p>
            <a:pPr marL="609600" indent="-609600">
              <a:lnSpc>
                <a:spcPct val="90000"/>
              </a:lnSpc>
            </a:pPr>
            <a:r>
              <a:rPr lang="ru-RU" altLang="ru-KZ" sz="2800" b="1">
                <a:solidFill>
                  <a:srgbClr val="0000FF"/>
                </a:solidFill>
              </a:rPr>
              <a:t>Общие правила для цифрования линейных объектов</a:t>
            </a:r>
          </a:p>
          <a:p>
            <a:pPr marL="609600" indent="-609600">
              <a:lnSpc>
                <a:spcPct val="90000"/>
              </a:lnSpc>
            </a:pPr>
            <a:r>
              <a:rPr lang="ru-RU" altLang="ru-KZ" sz="2800" b="1">
                <a:solidFill>
                  <a:srgbClr val="0000FF"/>
                </a:solidFill>
              </a:rPr>
              <a:t>Общие правила для цифрования  площадных объектов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ru-KZ" sz="2800" b="1"/>
              <a:t> 2.   </a:t>
            </a:r>
            <a:r>
              <a:rPr lang="ru-RU" altLang="ru-KZ" sz="2800" b="1">
                <a:solidFill>
                  <a:srgbClr val="FF3300"/>
                </a:solidFill>
              </a:rPr>
              <a:t>Общие правила для цифрования семантических характеристик объектов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ru-KZ" sz="2800" b="1"/>
              <a:t> 3.   </a:t>
            </a:r>
            <a:r>
              <a:rPr lang="ru-RU" altLang="ru-KZ" sz="2800" b="1">
                <a:solidFill>
                  <a:srgbClr val="009900"/>
                </a:solidFill>
              </a:rPr>
              <a:t>Индивидуальные правила для цифрования каждого класса объектов.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97CC34F4-92C1-41E5-B4D7-3C249005F3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388" y="188913"/>
            <a:ext cx="8641084" cy="1295399"/>
          </a:xfrm>
        </p:spPr>
        <p:txBody>
          <a:bodyPr>
            <a:noAutofit/>
          </a:bodyPr>
          <a:lstStyle/>
          <a:p>
            <a:pPr algn="ctr"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     Правила для точечных объектов:</a:t>
            </a:r>
          </a:p>
          <a:p>
            <a:pPr algn="ctr"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В качестве точки  для координирования точечного объекта выбираются либо центр  симметрии условного знака объекта, либо точка в его основании: </a:t>
            </a:r>
            <a:endParaRPr lang="en-US" altLang="ru-KZ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9256" name="Group 40">
            <a:extLst>
              <a:ext uri="{FF2B5EF4-FFF2-40B4-BE49-F238E27FC236}">
                <a16:creationId xmlns:a16="http://schemas.microsoft.com/office/drawing/2014/main" id="{7B92310A-757B-448E-9D03-A5151C71CA9C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2388477"/>
            <a:ext cx="7394575" cy="987425"/>
            <a:chOff x="567" y="1842"/>
            <a:chExt cx="4658" cy="622"/>
          </a:xfrm>
        </p:grpSpPr>
        <p:sp>
          <p:nvSpPr>
            <p:cNvPr id="9248" name="Rectangle 32">
              <a:extLst>
                <a:ext uri="{FF2B5EF4-FFF2-40B4-BE49-F238E27FC236}">
                  <a16:creationId xmlns:a16="http://schemas.microsoft.com/office/drawing/2014/main" id="{BD761119-871A-47E7-B309-0E86CB62AC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1842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9249" name="AutoShape 33">
              <a:extLst>
                <a:ext uri="{FF2B5EF4-FFF2-40B4-BE49-F238E27FC236}">
                  <a16:creationId xmlns:a16="http://schemas.microsoft.com/office/drawing/2014/main" id="{9DDF4696-B966-4E34-B778-2AB6FF2A58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7" y="1842"/>
              <a:ext cx="666" cy="576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9250" name="Oval 34">
              <a:extLst>
                <a:ext uri="{FF2B5EF4-FFF2-40B4-BE49-F238E27FC236}">
                  <a16:creationId xmlns:a16="http://schemas.microsoft.com/office/drawing/2014/main" id="{A6D295FA-0C09-46D6-A69D-C14905CA80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9" y="1888"/>
              <a:ext cx="576" cy="5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9251" name="Rectangle 35">
              <a:extLst>
                <a:ext uri="{FF2B5EF4-FFF2-40B4-BE49-F238E27FC236}">
                  <a16:creationId xmlns:a16="http://schemas.microsoft.com/office/drawing/2014/main" id="{711DBE61-F91A-49DA-AFCD-1EC28BDB3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1842"/>
              <a:ext cx="953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9252" name="Oval 36">
              <a:extLst>
                <a:ext uri="{FF2B5EF4-FFF2-40B4-BE49-F238E27FC236}">
                  <a16:creationId xmlns:a16="http://schemas.microsoft.com/office/drawing/2014/main" id="{116817C5-EF0D-47F1-836D-362E4E8316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9" y="2115"/>
              <a:ext cx="46" cy="45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KZ" altLang="ru-KZ">
                <a:solidFill>
                  <a:srgbClr val="FF3300"/>
                </a:solidFill>
              </a:endParaRPr>
            </a:p>
          </p:txBody>
        </p:sp>
        <p:sp>
          <p:nvSpPr>
            <p:cNvPr id="9253" name="Oval 37">
              <a:extLst>
                <a:ext uri="{FF2B5EF4-FFF2-40B4-BE49-F238E27FC236}">
                  <a16:creationId xmlns:a16="http://schemas.microsoft.com/office/drawing/2014/main" id="{C1A414C9-0639-4A63-AD4C-3E1934693E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4" y="2160"/>
              <a:ext cx="46" cy="45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KZ" altLang="ru-KZ">
                <a:solidFill>
                  <a:srgbClr val="FF3300"/>
                </a:solidFill>
              </a:endParaRPr>
            </a:p>
          </p:txBody>
        </p:sp>
        <p:sp>
          <p:nvSpPr>
            <p:cNvPr id="9254" name="Oval 38">
              <a:extLst>
                <a:ext uri="{FF2B5EF4-FFF2-40B4-BE49-F238E27FC236}">
                  <a16:creationId xmlns:a16="http://schemas.microsoft.com/office/drawing/2014/main" id="{FAE27D75-BF2B-4507-8B03-A31875128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2115"/>
              <a:ext cx="46" cy="45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KZ" altLang="ru-KZ">
                <a:solidFill>
                  <a:srgbClr val="FF3300"/>
                </a:solidFill>
              </a:endParaRPr>
            </a:p>
          </p:txBody>
        </p:sp>
        <p:sp>
          <p:nvSpPr>
            <p:cNvPr id="9255" name="Oval 39">
              <a:extLst>
                <a:ext uri="{FF2B5EF4-FFF2-40B4-BE49-F238E27FC236}">
                  <a16:creationId xmlns:a16="http://schemas.microsoft.com/office/drawing/2014/main" id="{43552A92-E0BA-48C4-9FED-4B91CEF620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1" y="2160"/>
              <a:ext cx="46" cy="45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KZ" altLang="ru-KZ">
                <a:solidFill>
                  <a:srgbClr val="FF3300"/>
                </a:solidFill>
              </a:endParaRPr>
            </a:p>
          </p:txBody>
        </p:sp>
      </p:grpSp>
      <p:sp>
        <p:nvSpPr>
          <p:cNvPr id="9258" name="Line 42">
            <a:extLst>
              <a:ext uri="{FF2B5EF4-FFF2-40B4-BE49-F238E27FC236}">
                <a16:creationId xmlns:a16="http://schemas.microsoft.com/office/drawing/2014/main" id="{43956119-6D84-46B7-9D11-F3E8FD45E163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4909427"/>
            <a:ext cx="215900" cy="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grpSp>
        <p:nvGrpSpPr>
          <p:cNvPr id="9268" name="Group 52">
            <a:extLst>
              <a:ext uri="{FF2B5EF4-FFF2-40B4-BE49-F238E27FC236}">
                <a16:creationId xmlns:a16="http://schemas.microsoft.com/office/drawing/2014/main" id="{C2749833-FE47-486E-8062-17F97ECC0B0F}"/>
              </a:ext>
            </a:extLst>
          </p:cNvPr>
          <p:cNvGrpSpPr>
            <a:grpSpLocks/>
          </p:cNvGrpSpPr>
          <p:nvPr/>
        </p:nvGrpSpPr>
        <p:grpSpPr bwMode="auto">
          <a:xfrm>
            <a:off x="1042988" y="3901365"/>
            <a:ext cx="660400" cy="1008062"/>
            <a:chOff x="657" y="3113"/>
            <a:chExt cx="416" cy="635"/>
          </a:xfrm>
        </p:grpSpPr>
        <p:sp>
          <p:nvSpPr>
            <p:cNvPr id="9257" name="Line 41">
              <a:extLst>
                <a:ext uri="{FF2B5EF4-FFF2-40B4-BE49-F238E27FC236}">
                  <a16:creationId xmlns:a16="http://schemas.microsoft.com/office/drawing/2014/main" id="{233150AF-DF4A-4925-A2ED-855F543ACD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9" y="3113"/>
              <a:ext cx="0" cy="635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9259" name="Line 43">
              <a:extLst>
                <a:ext uri="{FF2B5EF4-FFF2-40B4-BE49-F238E27FC236}">
                  <a16:creationId xmlns:a16="http://schemas.microsoft.com/office/drawing/2014/main" id="{A5341652-3F64-455F-9C0C-584EC90866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7" y="3249"/>
              <a:ext cx="182" cy="272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9260" name="Line 44">
              <a:extLst>
                <a:ext uri="{FF2B5EF4-FFF2-40B4-BE49-F238E27FC236}">
                  <a16:creationId xmlns:a16="http://schemas.microsoft.com/office/drawing/2014/main" id="{E26CA3D4-CB68-425E-9BD8-9BF609EEC3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7" y="3113"/>
              <a:ext cx="182" cy="272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9261" name="Line 45">
              <a:extLst>
                <a:ext uri="{FF2B5EF4-FFF2-40B4-BE49-F238E27FC236}">
                  <a16:creationId xmlns:a16="http://schemas.microsoft.com/office/drawing/2014/main" id="{11FAB210-0633-4A0D-BA19-6B8F931F36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7" y="3385"/>
              <a:ext cx="182" cy="272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9262" name="Line 46">
              <a:extLst>
                <a:ext uri="{FF2B5EF4-FFF2-40B4-BE49-F238E27FC236}">
                  <a16:creationId xmlns:a16="http://schemas.microsoft.com/office/drawing/2014/main" id="{217A77D0-941B-4FAD-97D1-A7AF844AB1E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7253284" flipH="1">
              <a:off x="846" y="3106"/>
              <a:ext cx="181" cy="273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9264" name="Line 48">
              <a:extLst>
                <a:ext uri="{FF2B5EF4-FFF2-40B4-BE49-F238E27FC236}">
                  <a16:creationId xmlns:a16="http://schemas.microsoft.com/office/drawing/2014/main" id="{64823D36-4D6D-4505-A04B-2F18B83D89B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7253284" flipH="1">
              <a:off x="846" y="3378"/>
              <a:ext cx="182" cy="273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9265" name="Line 49">
              <a:extLst>
                <a:ext uri="{FF2B5EF4-FFF2-40B4-BE49-F238E27FC236}">
                  <a16:creationId xmlns:a16="http://schemas.microsoft.com/office/drawing/2014/main" id="{33BDCD78-E179-48B0-889F-074060B91F9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7253284" flipH="1">
              <a:off x="839" y="3248"/>
              <a:ext cx="181" cy="273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</p:grpSp>
      <p:sp>
        <p:nvSpPr>
          <p:cNvPr id="9266" name="Oval 50">
            <a:extLst>
              <a:ext uri="{FF2B5EF4-FFF2-40B4-BE49-F238E27FC236}">
                <a16:creationId xmlns:a16="http://schemas.microsoft.com/office/drawing/2014/main" id="{F8D9D978-4AA5-4B9B-9708-9FEA4A30E3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475" y="4044240"/>
            <a:ext cx="215900" cy="21590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KZ" altLang="ru-KZ">
              <a:solidFill>
                <a:srgbClr val="FF3300"/>
              </a:solidFill>
            </a:endParaRPr>
          </a:p>
        </p:txBody>
      </p:sp>
      <p:sp>
        <p:nvSpPr>
          <p:cNvPr id="9267" name="Oval 51">
            <a:extLst>
              <a:ext uri="{FF2B5EF4-FFF2-40B4-BE49-F238E27FC236}">
                <a16:creationId xmlns:a16="http://schemas.microsoft.com/office/drawing/2014/main" id="{5D852A72-E7F4-47C6-8EE1-722698B93F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4836402"/>
            <a:ext cx="71437" cy="73025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9270" name="Line 54">
            <a:extLst>
              <a:ext uri="{FF2B5EF4-FFF2-40B4-BE49-F238E27FC236}">
                <a16:creationId xmlns:a16="http://schemas.microsoft.com/office/drawing/2014/main" id="{18CAFE83-1B3F-4C3D-AFE4-B9A245F92933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2500" y="4260140"/>
            <a:ext cx="0" cy="6492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9271" name="Line 55">
            <a:extLst>
              <a:ext uri="{FF2B5EF4-FFF2-40B4-BE49-F238E27FC236}">
                <a16:creationId xmlns:a16="http://schemas.microsoft.com/office/drawing/2014/main" id="{56067CB1-1496-460B-B7A8-D84AD2D5913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2500" y="4909427"/>
            <a:ext cx="2873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9272" name="Oval 56">
            <a:extLst>
              <a:ext uri="{FF2B5EF4-FFF2-40B4-BE49-F238E27FC236}">
                <a16:creationId xmlns:a16="http://schemas.microsoft.com/office/drawing/2014/main" id="{FAE69AD1-D8BE-4555-80C4-C5EEF1687D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4836402"/>
            <a:ext cx="71438" cy="73025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9273" name="Rectangle 57">
            <a:extLst>
              <a:ext uri="{FF2B5EF4-FFF2-40B4-BE49-F238E27FC236}">
                <a16:creationId xmlns:a16="http://schemas.microsoft.com/office/drawing/2014/main" id="{C7E8101D-B86E-4E08-A332-8724D994F8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0" y="3901365"/>
            <a:ext cx="73025" cy="719137"/>
          </a:xfrm>
          <a:prstGeom prst="rect">
            <a:avLst/>
          </a:prstGeom>
          <a:solidFill>
            <a:schemeClr val="accent1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9274" name="Rectangle 58">
            <a:extLst>
              <a:ext uri="{FF2B5EF4-FFF2-40B4-BE49-F238E27FC236}">
                <a16:creationId xmlns:a16="http://schemas.microsoft.com/office/drawing/2014/main" id="{FFA1A19A-C5FA-41ED-9269-74D9781AA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4620502"/>
            <a:ext cx="914400" cy="287338"/>
          </a:xfrm>
          <a:prstGeom prst="rect">
            <a:avLst/>
          </a:prstGeom>
          <a:solidFill>
            <a:srgbClr val="FF3300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9275" name="Oval 59">
            <a:extLst>
              <a:ext uri="{FF2B5EF4-FFF2-40B4-BE49-F238E27FC236}">
                <a16:creationId xmlns:a16="http://schemas.microsoft.com/office/drawing/2014/main" id="{A77ECF83-8642-4B9B-A00C-EEFC56441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0" y="4909427"/>
            <a:ext cx="71438" cy="73025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9276" name="Line 60">
            <a:extLst>
              <a:ext uri="{FF2B5EF4-FFF2-40B4-BE49-F238E27FC236}">
                <a16:creationId xmlns:a16="http://schemas.microsoft.com/office/drawing/2014/main" id="{A2CEC019-3A41-469E-9AF5-F532FD4BEFEA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3972802"/>
            <a:ext cx="0" cy="9366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9277" name="Rectangle 61">
            <a:extLst>
              <a:ext uri="{FF2B5EF4-FFF2-40B4-BE49-F238E27FC236}">
                <a16:creationId xmlns:a16="http://schemas.microsoft.com/office/drawing/2014/main" id="{E09D56E4-4942-477D-B318-0423074811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25" y="3972802"/>
            <a:ext cx="720725" cy="431800"/>
          </a:xfrm>
          <a:prstGeom prst="rect">
            <a:avLst/>
          </a:prstGeom>
          <a:solidFill>
            <a:srgbClr val="FF3300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9269" name="Oval 53">
            <a:extLst>
              <a:ext uri="{FF2B5EF4-FFF2-40B4-BE49-F238E27FC236}">
                <a16:creationId xmlns:a16="http://schemas.microsoft.com/office/drawing/2014/main" id="{BBB50B1A-DDB1-4C0F-9B4C-9A5EF88ADB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25" y="4836402"/>
            <a:ext cx="71438" cy="73025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E5516114-5B0F-4600-8855-05D2D413BA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8820472" cy="763588"/>
          </a:xfrm>
        </p:spPr>
        <p:txBody>
          <a:bodyPr/>
          <a:lstStyle/>
          <a:p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Правила для линейных объектов</a:t>
            </a:r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D4F941FA-38D0-4612-8E32-5A04F575EC6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6702" y="1053332"/>
            <a:ext cx="8820472" cy="5184750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altLang="ru-KZ" sz="2400" b="1" dirty="0"/>
              <a:t>1. Если объект имеет направление (например, река), то цифруют по этому направлению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ru-RU" altLang="ru-KZ" sz="2400" b="1" dirty="0"/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ru-RU" altLang="ru-KZ" sz="2400" b="1" dirty="0"/>
          </a:p>
          <a:p>
            <a:pPr marL="0" indent="0">
              <a:lnSpc>
                <a:spcPct val="80000"/>
              </a:lnSpc>
              <a:buNone/>
            </a:pPr>
            <a:endParaRPr lang="ru-RU" altLang="ru-KZ" sz="2400" b="1" dirty="0"/>
          </a:p>
          <a:p>
            <a:pPr marL="0" indent="0">
              <a:lnSpc>
                <a:spcPct val="80000"/>
              </a:lnSpc>
              <a:buNone/>
            </a:pPr>
            <a:endParaRPr lang="ru-RU" altLang="ru-KZ" sz="24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ru-RU" altLang="ru-KZ" sz="2400" b="1" dirty="0"/>
              <a:t>2.   Если объект не имеет направления  (например, дорога), то цифруют всегда в одном заданном направлении (например,  по ходу часовой стрелки)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en-US" altLang="ru-KZ" sz="2400" b="1" dirty="0"/>
          </a:p>
        </p:txBody>
      </p:sp>
      <p:sp>
        <p:nvSpPr>
          <p:cNvPr id="16406" name="Freeform 22">
            <a:extLst>
              <a:ext uri="{FF2B5EF4-FFF2-40B4-BE49-F238E27FC236}">
                <a16:creationId xmlns:a16="http://schemas.microsoft.com/office/drawing/2014/main" id="{A4F6247D-AF73-4DB0-A506-8BD7DCB775A0}"/>
              </a:ext>
            </a:extLst>
          </p:cNvPr>
          <p:cNvSpPr>
            <a:spLocks/>
          </p:cNvSpPr>
          <p:nvPr/>
        </p:nvSpPr>
        <p:spPr bwMode="auto">
          <a:xfrm>
            <a:off x="5795963" y="3933825"/>
            <a:ext cx="3254375" cy="615950"/>
          </a:xfrm>
          <a:custGeom>
            <a:avLst/>
            <a:gdLst>
              <a:gd name="T0" fmla="*/ 0 w 2050"/>
              <a:gd name="T1" fmla="*/ 305 h 388"/>
              <a:gd name="T2" fmla="*/ 60 w 2050"/>
              <a:gd name="T3" fmla="*/ 237 h 388"/>
              <a:gd name="T4" fmla="*/ 161 w 2050"/>
              <a:gd name="T5" fmla="*/ 93 h 388"/>
              <a:gd name="T6" fmla="*/ 246 w 2050"/>
              <a:gd name="T7" fmla="*/ 51 h 388"/>
              <a:gd name="T8" fmla="*/ 297 w 2050"/>
              <a:gd name="T9" fmla="*/ 17 h 388"/>
              <a:gd name="T10" fmla="*/ 348 w 2050"/>
              <a:gd name="T11" fmla="*/ 0 h 388"/>
              <a:gd name="T12" fmla="*/ 509 w 2050"/>
              <a:gd name="T13" fmla="*/ 26 h 388"/>
              <a:gd name="T14" fmla="*/ 627 w 2050"/>
              <a:gd name="T15" fmla="*/ 76 h 388"/>
              <a:gd name="T16" fmla="*/ 729 w 2050"/>
              <a:gd name="T17" fmla="*/ 136 h 388"/>
              <a:gd name="T18" fmla="*/ 847 w 2050"/>
              <a:gd name="T19" fmla="*/ 246 h 388"/>
              <a:gd name="T20" fmla="*/ 890 w 2050"/>
              <a:gd name="T21" fmla="*/ 297 h 388"/>
              <a:gd name="T22" fmla="*/ 966 w 2050"/>
              <a:gd name="T23" fmla="*/ 322 h 388"/>
              <a:gd name="T24" fmla="*/ 1102 w 2050"/>
              <a:gd name="T25" fmla="*/ 373 h 388"/>
              <a:gd name="T26" fmla="*/ 1271 w 2050"/>
              <a:gd name="T27" fmla="*/ 356 h 388"/>
              <a:gd name="T28" fmla="*/ 1322 w 2050"/>
              <a:gd name="T29" fmla="*/ 322 h 388"/>
              <a:gd name="T30" fmla="*/ 1406 w 2050"/>
              <a:gd name="T31" fmla="*/ 271 h 388"/>
              <a:gd name="T32" fmla="*/ 1508 w 2050"/>
              <a:gd name="T33" fmla="*/ 203 h 388"/>
              <a:gd name="T34" fmla="*/ 1593 w 2050"/>
              <a:gd name="T35" fmla="*/ 144 h 388"/>
              <a:gd name="T36" fmla="*/ 1720 w 2050"/>
              <a:gd name="T37" fmla="*/ 85 h 388"/>
              <a:gd name="T38" fmla="*/ 1906 w 2050"/>
              <a:gd name="T39" fmla="*/ 110 h 388"/>
              <a:gd name="T40" fmla="*/ 2008 w 2050"/>
              <a:gd name="T41" fmla="*/ 161 h 388"/>
              <a:gd name="T42" fmla="*/ 2033 w 2050"/>
              <a:gd name="T43" fmla="*/ 186 h 388"/>
              <a:gd name="T44" fmla="*/ 2050 w 2050"/>
              <a:gd name="T45" fmla="*/ 212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050" h="388">
                <a:moveTo>
                  <a:pt x="0" y="305"/>
                </a:moveTo>
                <a:cubicBezTo>
                  <a:pt x="19" y="277"/>
                  <a:pt x="43" y="267"/>
                  <a:pt x="60" y="237"/>
                </a:cubicBezTo>
                <a:cubicBezTo>
                  <a:pt x="96" y="173"/>
                  <a:pt x="84" y="121"/>
                  <a:pt x="161" y="93"/>
                </a:cubicBezTo>
                <a:cubicBezTo>
                  <a:pt x="190" y="66"/>
                  <a:pt x="209" y="63"/>
                  <a:pt x="246" y="51"/>
                </a:cubicBezTo>
                <a:cubicBezTo>
                  <a:pt x="263" y="40"/>
                  <a:pt x="278" y="23"/>
                  <a:pt x="297" y="17"/>
                </a:cubicBezTo>
                <a:cubicBezTo>
                  <a:pt x="314" y="11"/>
                  <a:pt x="348" y="0"/>
                  <a:pt x="348" y="0"/>
                </a:cubicBezTo>
                <a:cubicBezTo>
                  <a:pt x="400" y="8"/>
                  <a:pt x="459" y="7"/>
                  <a:pt x="509" y="26"/>
                </a:cubicBezTo>
                <a:cubicBezTo>
                  <a:pt x="549" y="41"/>
                  <a:pt x="586" y="63"/>
                  <a:pt x="627" y="76"/>
                </a:cubicBezTo>
                <a:cubicBezTo>
                  <a:pt x="659" y="101"/>
                  <a:pt x="699" y="110"/>
                  <a:pt x="729" y="136"/>
                </a:cubicBezTo>
                <a:cubicBezTo>
                  <a:pt x="771" y="173"/>
                  <a:pt x="802" y="215"/>
                  <a:pt x="847" y="246"/>
                </a:cubicBezTo>
                <a:cubicBezTo>
                  <a:pt x="858" y="276"/>
                  <a:pt x="854" y="279"/>
                  <a:pt x="890" y="297"/>
                </a:cubicBezTo>
                <a:cubicBezTo>
                  <a:pt x="894" y="299"/>
                  <a:pt x="951" y="317"/>
                  <a:pt x="966" y="322"/>
                </a:cubicBezTo>
                <a:cubicBezTo>
                  <a:pt x="1012" y="337"/>
                  <a:pt x="1054" y="359"/>
                  <a:pt x="1102" y="373"/>
                </a:cubicBezTo>
                <a:cubicBezTo>
                  <a:pt x="1159" y="369"/>
                  <a:pt x="1224" y="388"/>
                  <a:pt x="1271" y="356"/>
                </a:cubicBezTo>
                <a:cubicBezTo>
                  <a:pt x="1333" y="314"/>
                  <a:pt x="1262" y="341"/>
                  <a:pt x="1322" y="322"/>
                </a:cubicBezTo>
                <a:cubicBezTo>
                  <a:pt x="1349" y="303"/>
                  <a:pt x="1379" y="290"/>
                  <a:pt x="1406" y="271"/>
                </a:cubicBezTo>
                <a:cubicBezTo>
                  <a:pt x="1432" y="233"/>
                  <a:pt x="1466" y="218"/>
                  <a:pt x="1508" y="203"/>
                </a:cubicBezTo>
                <a:cubicBezTo>
                  <a:pt x="1537" y="166"/>
                  <a:pt x="1548" y="156"/>
                  <a:pt x="1593" y="144"/>
                </a:cubicBezTo>
                <a:cubicBezTo>
                  <a:pt x="1620" y="104"/>
                  <a:pt x="1674" y="96"/>
                  <a:pt x="1720" y="85"/>
                </a:cubicBezTo>
                <a:cubicBezTo>
                  <a:pt x="1783" y="92"/>
                  <a:pt x="1843" y="103"/>
                  <a:pt x="1906" y="110"/>
                </a:cubicBezTo>
                <a:cubicBezTo>
                  <a:pt x="1976" y="133"/>
                  <a:pt x="1942" y="117"/>
                  <a:pt x="2008" y="161"/>
                </a:cubicBezTo>
                <a:cubicBezTo>
                  <a:pt x="2018" y="168"/>
                  <a:pt x="2026" y="177"/>
                  <a:pt x="2033" y="186"/>
                </a:cubicBezTo>
                <a:cubicBezTo>
                  <a:pt x="2040" y="194"/>
                  <a:pt x="2050" y="212"/>
                  <a:pt x="2050" y="212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cmpd="sng">
                <a:solidFill>
                  <a:srgbClr val="FF33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6418" name="Freeform 34">
            <a:extLst>
              <a:ext uri="{FF2B5EF4-FFF2-40B4-BE49-F238E27FC236}">
                <a16:creationId xmlns:a16="http://schemas.microsoft.com/office/drawing/2014/main" id="{E0323D7B-253E-4896-937D-0543F2589584}"/>
              </a:ext>
            </a:extLst>
          </p:cNvPr>
          <p:cNvSpPr>
            <a:spLocks/>
          </p:cNvSpPr>
          <p:nvPr/>
        </p:nvSpPr>
        <p:spPr bwMode="auto">
          <a:xfrm>
            <a:off x="766763" y="2477600"/>
            <a:ext cx="7880350" cy="658813"/>
          </a:xfrm>
          <a:custGeom>
            <a:avLst/>
            <a:gdLst>
              <a:gd name="T0" fmla="*/ 0 w 4964"/>
              <a:gd name="T1" fmla="*/ 0 h 415"/>
              <a:gd name="T2" fmla="*/ 1152 w 4964"/>
              <a:gd name="T3" fmla="*/ 102 h 415"/>
              <a:gd name="T4" fmla="*/ 2626 w 4964"/>
              <a:gd name="T5" fmla="*/ 93 h 415"/>
              <a:gd name="T6" fmla="*/ 3346 w 4964"/>
              <a:gd name="T7" fmla="*/ 119 h 415"/>
              <a:gd name="T8" fmla="*/ 3541 w 4964"/>
              <a:gd name="T9" fmla="*/ 178 h 415"/>
              <a:gd name="T10" fmla="*/ 3922 w 4964"/>
              <a:gd name="T11" fmla="*/ 229 h 415"/>
              <a:gd name="T12" fmla="*/ 4235 w 4964"/>
              <a:gd name="T13" fmla="*/ 254 h 415"/>
              <a:gd name="T14" fmla="*/ 4345 w 4964"/>
              <a:gd name="T15" fmla="*/ 280 h 415"/>
              <a:gd name="T16" fmla="*/ 4421 w 4964"/>
              <a:gd name="T17" fmla="*/ 305 h 415"/>
              <a:gd name="T18" fmla="*/ 4964 w 4964"/>
              <a:gd name="T19" fmla="*/ 415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964" h="415">
                <a:moveTo>
                  <a:pt x="0" y="0"/>
                </a:moveTo>
                <a:cubicBezTo>
                  <a:pt x="422" y="152"/>
                  <a:pt x="567" y="95"/>
                  <a:pt x="1152" y="102"/>
                </a:cubicBezTo>
                <a:cubicBezTo>
                  <a:pt x="1639" y="168"/>
                  <a:pt x="2136" y="130"/>
                  <a:pt x="2626" y="93"/>
                </a:cubicBezTo>
                <a:cubicBezTo>
                  <a:pt x="2877" y="99"/>
                  <a:pt x="3099" y="111"/>
                  <a:pt x="3346" y="119"/>
                </a:cubicBezTo>
                <a:cubicBezTo>
                  <a:pt x="3416" y="147"/>
                  <a:pt x="3467" y="168"/>
                  <a:pt x="3541" y="178"/>
                </a:cubicBezTo>
                <a:cubicBezTo>
                  <a:pt x="3682" y="226"/>
                  <a:pt x="3754" y="223"/>
                  <a:pt x="3922" y="229"/>
                </a:cubicBezTo>
                <a:cubicBezTo>
                  <a:pt x="4038" y="245"/>
                  <a:pt x="4094" y="249"/>
                  <a:pt x="4235" y="254"/>
                </a:cubicBezTo>
                <a:cubicBezTo>
                  <a:pt x="4272" y="263"/>
                  <a:pt x="4310" y="267"/>
                  <a:pt x="4345" y="280"/>
                </a:cubicBezTo>
                <a:cubicBezTo>
                  <a:pt x="4434" y="314"/>
                  <a:pt x="4281" y="283"/>
                  <a:pt x="4421" y="305"/>
                </a:cubicBezTo>
                <a:cubicBezTo>
                  <a:pt x="4606" y="367"/>
                  <a:pt x="4765" y="415"/>
                  <a:pt x="4964" y="415"/>
                </a:cubicBezTo>
              </a:path>
            </a:pathLst>
          </a:custGeom>
          <a:noFill/>
          <a:ln w="7620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6419" name="Freeform 35">
            <a:extLst>
              <a:ext uri="{FF2B5EF4-FFF2-40B4-BE49-F238E27FC236}">
                <a16:creationId xmlns:a16="http://schemas.microsoft.com/office/drawing/2014/main" id="{3E015685-FB76-4625-9837-794A0212CD75}"/>
              </a:ext>
            </a:extLst>
          </p:cNvPr>
          <p:cNvSpPr>
            <a:spLocks/>
          </p:cNvSpPr>
          <p:nvPr/>
        </p:nvSpPr>
        <p:spPr bwMode="auto">
          <a:xfrm>
            <a:off x="971550" y="2695088"/>
            <a:ext cx="1803400" cy="681037"/>
          </a:xfrm>
          <a:custGeom>
            <a:avLst/>
            <a:gdLst>
              <a:gd name="T0" fmla="*/ 0 w 1136"/>
              <a:gd name="T1" fmla="*/ 389 h 429"/>
              <a:gd name="T2" fmla="*/ 272 w 1136"/>
              <a:gd name="T3" fmla="*/ 398 h 429"/>
              <a:gd name="T4" fmla="*/ 407 w 1136"/>
              <a:gd name="T5" fmla="*/ 322 h 429"/>
              <a:gd name="T6" fmla="*/ 432 w 1136"/>
              <a:gd name="T7" fmla="*/ 305 h 429"/>
              <a:gd name="T8" fmla="*/ 483 w 1136"/>
              <a:gd name="T9" fmla="*/ 288 h 429"/>
              <a:gd name="T10" fmla="*/ 729 w 1136"/>
              <a:gd name="T11" fmla="*/ 211 h 429"/>
              <a:gd name="T12" fmla="*/ 915 w 1136"/>
              <a:gd name="T13" fmla="*/ 195 h 429"/>
              <a:gd name="T14" fmla="*/ 975 w 1136"/>
              <a:gd name="T15" fmla="*/ 178 h 429"/>
              <a:gd name="T16" fmla="*/ 992 w 1136"/>
              <a:gd name="T17" fmla="*/ 152 h 429"/>
              <a:gd name="T18" fmla="*/ 1017 w 1136"/>
              <a:gd name="T19" fmla="*/ 127 h 429"/>
              <a:gd name="T20" fmla="*/ 1076 w 1136"/>
              <a:gd name="T21" fmla="*/ 67 h 429"/>
              <a:gd name="T22" fmla="*/ 1136 w 1136"/>
              <a:gd name="T23" fmla="*/ 0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36" h="429">
                <a:moveTo>
                  <a:pt x="0" y="389"/>
                </a:moveTo>
                <a:cubicBezTo>
                  <a:pt x="121" y="429"/>
                  <a:pt x="33" y="407"/>
                  <a:pt x="272" y="398"/>
                </a:cubicBezTo>
                <a:cubicBezTo>
                  <a:pt x="322" y="380"/>
                  <a:pt x="356" y="338"/>
                  <a:pt x="407" y="322"/>
                </a:cubicBezTo>
                <a:cubicBezTo>
                  <a:pt x="415" y="316"/>
                  <a:pt x="423" y="309"/>
                  <a:pt x="432" y="305"/>
                </a:cubicBezTo>
                <a:cubicBezTo>
                  <a:pt x="448" y="298"/>
                  <a:pt x="483" y="288"/>
                  <a:pt x="483" y="288"/>
                </a:cubicBezTo>
                <a:cubicBezTo>
                  <a:pt x="553" y="218"/>
                  <a:pt x="633" y="219"/>
                  <a:pt x="729" y="211"/>
                </a:cubicBezTo>
                <a:cubicBezTo>
                  <a:pt x="791" y="206"/>
                  <a:pt x="915" y="195"/>
                  <a:pt x="915" y="195"/>
                </a:cubicBezTo>
                <a:cubicBezTo>
                  <a:pt x="935" y="188"/>
                  <a:pt x="958" y="190"/>
                  <a:pt x="975" y="178"/>
                </a:cubicBezTo>
                <a:cubicBezTo>
                  <a:pt x="984" y="172"/>
                  <a:pt x="985" y="160"/>
                  <a:pt x="992" y="152"/>
                </a:cubicBezTo>
                <a:cubicBezTo>
                  <a:pt x="999" y="143"/>
                  <a:pt x="1010" y="136"/>
                  <a:pt x="1017" y="127"/>
                </a:cubicBezTo>
                <a:cubicBezTo>
                  <a:pt x="1065" y="65"/>
                  <a:pt x="1028" y="84"/>
                  <a:pt x="1076" y="67"/>
                </a:cubicBezTo>
                <a:cubicBezTo>
                  <a:pt x="1086" y="40"/>
                  <a:pt x="1101" y="0"/>
                  <a:pt x="1136" y="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6420" name="Freeform 36">
            <a:extLst>
              <a:ext uri="{FF2B5EF4-FFF2-40B4-BE49-F238E27FC236}">
                <a16:creationId xmlns:a16="http://schemas.microsoft.com/office/drawing/2014/main" id="{4293684C-FDC5-4D94-BB96-19ADE21CC966}"/>
              </a:ext>
            </a:extLst>
          </p:cNvPr>
          <p:cNvSpPr>
            <a:spLocks/>
          </p:cNvSpPr>
          <p:nvPr/>
        </p:nvSpPr>
        <p:spPr bwMode="auto">
          <a:xfrm>
            <a:off x="3967163" y="2007700"/>
            <a:ext cx="1666875" cy="644525"/>
          </a:xfrm>
          <a:custGeom>
            <a:avLst/>
            <a:gdLst>
              <a:gd name="T0" fmla="*/ 0 w 1050"/>
              <a:gd name="T1" fmla="*/ 0 h 406"/>
              <a:gd name="T2" fmla="*/ 169 w 1050"/>
              <a:gd name="T3" fmla="*/ 59 h 406"/>
              <a:gd name="T4" fmla="*/ 550 w 1050"/>
              <a:gd name="T5" fmla="*/ 68 h 406"/>
              <a:gd name="T6" fmla="*/ 618 w 1050"/>
              <a:gd name="T7" fmla="*/ 84 h 406"/>
              <a:gd name="T8" fmla="*/ 652 w 1050"/>
              <a:gd name="T9" fmla="*/ 101 h 406"/>
              <a:gd name="T10" fmla="*/ 686 w 1050"/>
              <a:gd name="T11" fmla="*/ 110 h 406"/>
              <a:gd name="T12" fmla="*/ 788 w 1050"/>
              <a:gd name="T13" fmla="*/ 195 h 406"/>
              <a:gd name="T14" fmla="*/ 898 w 1050"/>
              <a:gd name="T15" fmla="*/ 288 h 406"/>
              <a:gd name="T16" fmla="*/ 923 w 1050"/>
              <a:gd name="T17" fmla="*/ 313 h 406"/>
              <a:gd name="T18" fmla="*/ 949 w 1050"/>
              <a:gd name="T19" fmla="*/ 322 h 406"/>
              <a:gd name="T20" fmla="*/ 1008 w 1050"/>
              <a:gd name="T21" fmla="*/ 364 h 406"/>
              <a:gd name="T22" fmla="*/ 1025 w 1050"/>
              <a:gd name="T23" fmla="*/ 389 h 406"/>
              <a:gd name="T24" fmla="*/ 1050 w 1050"/>
              <a:gd name="T25" fmla="*/ 406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50" h="406">
                <a:moveTo>
                  <a:pt x="0" y="0"/>
                </a:moveTo>
                <a:cubicBezTo>
                  <a:pt x="48" y="16"/>
                  <a:pt x="119" y="56"/>
                  <a:pt x="169" y="59"/>
                </a:cubicBezTo>
                <a:cubicBezTo>
                  <a:pt x="296" y="67"/>
                  <a:pt x="423" y="65"/>
                  <a:pt x="550" y="68"/>
                </a:cubicBezTo>
                <a:cubicBezTo>
                  <a:pt x="572" y="75"/>
                  <a:pt x="596" y="77"/>
                  <a:pt x="618" y="84"/>
                </a:cubicBezTo>
                <a:cubicBezTo>
                  <a:pt x="630" y="88"/>
                  <a:pt x="640" y="96"/>
                  <a:pt x="652" y="101"/>
                </a:cubicBezTo>
                <a:cubicBezTo>
                  <a:pt x="663" y="105"/>
                  <a:pt x="675" y="107"/>
                  <a:pt x="686" y="110"/>
                </a:cubicBezTo>
                <a:cubicBezTo>
                  <a:pt x="723" y="135"/>
                  <a:pt x="750" y="170"/>
                  <a:pt x="788" y="195"/>
                </a:cubicBezTo>
                <a:cubicBezTo>
                  <a:pt x="831" y="252"/>
                  <a:pt x="845" y="250"/>
                  <a:pt x="898" y="288"/>
                </a:cubicBezTo>
                <a:cubicBezTo>
                  <a:pt x="908" y="295"/>
                  <a:pt x="913" y="306"/>
                  <a:pt x="923" y="313"/>
                </a:cubicBezTo>
                <a:cubicBezTo>
                  <a:pt x="931" y="318"/>
                  <a:pt x="941" y="317"/>
                  <a:pt x="949" y="322"/>
                </a:cubicBezTo>
                <a:cubicBezTo>
                  <a:pt x="970" y="334"/>
                  <a:pt x="994" y="344"/>
                  <a:pt x="1008" y="364"/>
                </a:cubicBezTo>
                <a:cubicBezTo>
                  <a:pt x="1014" y="372"/>
                  <a:pt x="1018" y="382"/>
                  <a:pt x="1025" y="389"/>
                </a:cubicBezTo>
                <a:cubicBezTo>
                  <a:pt x="1032" y="396"/>
                  <a:pt x="1050" y="406"/>
                  <a:pt x="1050" y="406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6421" name="Freeform 37">
            <a:extLst>
              <a:ext uri="{FF2B5EF4-FFF2-40B4-BE49-F238E27FC236}">
                <a16:creationId xmlns:a16="http://schemas.microsoft.com/office/drawing/2014/main" id="{04489AD0-087E-4C1F-BA28-2F5F8A2A3855}"/>
              </a:ext>
            </a:extLst>
          </p:cNvPr>
          <p:cNvSpPr>
            <a:spLocks/>
          </p:cNvSpPr>
          <p:nvPr/>
        </p:nvSpPr>
        <p:spPr bwMode="auto">
          <a:xfrm>
            <a:off x="3375025" y="2693500"/>
            <a:ext cx="874713" cy="900113"/>
          </a:xfrm>
          <a:custGeom>
            <a:avLst/>
            <a:gdLst>
              <a:gd name="T0" fmla="*/ 0 w 551"/>
              <a:gd name="T1" fmla="*/ 567 h 567"/>
              <a:gd name="T2" fmla="*/ 85 w 551"/>
              <a:gd name="T3" fmla="*/ 550 h 567"/>
              <a:gd name="T4" fmla="*/ 136 w 551"/>
              <a:gd name="T5" fmla="*/ 525 h 567"/>
              <a:gd name="T6" fmla="*/ 212 w 551"/>
              <a:gd name="T7" fmla="*/ 466 h 567"/>
              <a:gd name="T8" fmla="*/ 271 w 551"/>
              <a:gd name="T9" fmla="*/ 372 h 567"/>
              <a:gd name="T10" fmla="*/ 415 w 551"/>
              <a:gd name="T11" fmla="*/ 118 h 567"/>
              <a:gd name="T12" fmla="*/ 441 w 551"/>
              <a:gd name="T13" fmla="*/ 110 h 567"/>
              <a:gd name="T14" fmla="*/ 508 w 551"/>
              <a:gd name="T15" fmla="*/ 42 h 567"/>
              <a:gd name="T16" fmla="*/ 525 w 551"/>
              <a:gd name="T17" fmla="*/ 17 h 567"/>
              <a:gd name="T18" fmla="*/ 551 w 551"/>
              <a:gd name="T19" fmla="*/ 0 h 5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51" h="567">
                <a:moveTo>
                  <a:pt x="0" y="567"/>
                </a:moveTo>
                <a:cubicBezTo>
                  <a:pt x="28" y="561"/>
                  <a:pt x="61" y="566"/>
                  <a:pt x="85" y="550"/>
                </a:cubicBezTo>
                <a:cubicBezTo>
                  <a:pt x="117" y="528"/>
                  <a:pt x="100" y="536"/>
                  <a:pt x="136" y="525"/>
                </a:cubicBezTo>
                <a:cubicBezTo>
                  <a:pt x="166" y="503"/>
                  <a:pt x="177" y="477"/>
                  <a:pt x="212" y="466"/>
                </a:cubicBezTo>
                <a:cubicBezTo>
                  <a:pt x="229" y="432"/>
                  <a:pt x="250" y="404"/>
                  <a:pt x="271" y="372"/>
                </a:cubicBezTo>
                <a:cubicBezTo>
                  <a:pt x="290" y="302"/>
                  <a:pt x="382" y="161"/>
                  <a:pt x="415" y="118"/>
                </a:cubicBezTo>
                <a:cubicBezTo>
                  <a:pt x="421" y="111"/>
                  <a:pt x="432" y="113"/>
                  <a:pt x="441" y="110"/>
                </a:cubicBezTo>
                <a:cubicBezTo>
                  <a:pt x="465" y="85"/>
                  <a:pt x="480" y="61"/>
                  <a:pt x="508" y="42"/>
                </a:cubicBezTo>
                <a:cubicBezTo>
                  <a:pt x="514" y="34"/>
                  <a:pt x="518" y="24"/>
                  <a:pt x="525" y="17"/>
                </a:cubicBezTo>
                <a:cubicBezTo>
                  <a:pt x="532" y="10"/>
                  <a:pt x="551" y="0"/>
                  <a:pt x="551" y="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6422" name="Freeform 38">
            <a:extLst>
              <a:ext uri="{FF2B5EF4-FFF2-40B4-BE49-F238E27FC236}">
                <a16:creationId xmlns:a16="http://schemas.microsoft.com/office/drawing/2014/main" id="{4B3A9193-2E61-4C6D-96ED-11813906D497}"/>
              </a:ext>
            </a:extLst>
          </p:cNvPr>
          <p:cNvSpPr>
            <a:spLocks/>
          </p:cNvSpPr>
          <p:nvPr/>
        </p:nvSpPr>
        <p:spPr bwMode="auto">
          <a:xfrm>
            <a:off x="5862638" y="2910988"/>
            <a:ext cx="1878012" cy="588962"/>
          </a:xfrm>
          <a:custGeom>
            <a:avLst/>
            <a:gdLst>
              <a:gd name="T0" fmla="*/ 0 w 1152"/>
              <a:gd name="T1" fmla="*/ 375 h 375"/>
              <a:gd name="T2" fmla="*/ 59 w 1152"/>
              <a:gd name="T3" fmla="*/ 273 h 375"/>
              <a:gd name="T4" fmla="*/ 110 w 1152"/>
              <a:gd name="T5" fmla="*/ 239 h 375"/>
              <a:gd name="T6" fmla="*/ 136 w 1152"/>
              <a:gd name="T7" fmla="*/ 223 h 375"/>
              <a:gd name="T8" fmla="*/ 237 w 1152"/>
              <a:gd name="T9" fmla="*/ 129 h 375"/>
              <a:gd name="T10" fmla="*/ 619 w 1152"/>
              <a:gd name="T11" fmla="*/ 53 h 375"/>
              <a:gd name="T12" fmla="*/ 729 w 1152"/>
              <a:gd name="T13" fmla="*/ 104 h 375"/>
              <a:gd name="T14" fmla="*/ 864 w 1152"/>
              <a:gd name="T15" fmla="*/ 70 h 375"/>
              <a:gd name="T16" fmla="*/ 915 w 1152"/>
              <a:gd name="T17" fmla="*/ 36 h 375"/>
              <a:gd name="T18" fmla="*/ 1076 w 1152"/>
              <a:gd name="T19" fmla="*/ 45 h 375"/>
              <a:gd name="T20" fmla="*/ 1152 w 1152"/>
              <a:gd name="T21" fmla="*/ 53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52" h="375">
                <a:moveTo>
                  <a:pt x="0" y="375"/>
                </a:moveTo>
                <a:cubicBezTo>
                  <a:pt x="21" y="345"/>
                  <a:pt x="31" y="298"/>
                  <a:pt x="59" y="273"/>
                </a:cubicBezTo>
                <a:cubicBezTo>
                  <a:pt x="74" y="259"/>
                  <a:pt x="93" y="250"/>
                  <a:pt x="110" y="239"/>
                </a:cubicBezTo>
                <a:cubicBezTo>
                  <a:pt x="119" y="233"/>
                  <a:pt x="136" y="223"/>
                  <a:pt x="136" y="223"/>
                </a:cubicBezTo>
                <a:cubicBezTo>
                  <a:pt x="158" y="193"/>
                  <a:pt x="204" y="141"/>
                  <a:pt x="237" y="129"/>
                </a:cubicBezTo>
                <a:cubicBezTo>
                  <a:pt x="336" y="0"/>
                  <a:pt x="435" y="58"/>
                  <a:pt x="619" y="53"/>
                </a:cubicBezTo>
                <a:cubicBezTo>
                  <a:pt x="649" y="74"/>
                  <a:pt x="694" y="92"/>
                  <a:pt x="729" y="104"/>
                </a:cubicBezTo>
                <a:cubicBezTo>
                  <a:pt x="802" y="92"/>
                  <a:pt x="814" y="100"/>
                  <a:pt x="864" y="70"/>
                </a:cubicBezTo>
                <a:cubicBezTo>
                  <a:pt x="882" y="59"/>
                  <a:pt x="915" y="36"/>
                  <a:pt x="915" y="36"/>
                </a:cubicBezTo>
                <a:cubicBezTo>
                  <a:pt x="969" y="39"/>
                  <a:pt x="1022" y="41"/>
                  <a:pt x="1076" y="45"/>
                </a:cubicBezTo>
                <a:cubicBezTo>
                  <a:pt x="1101" y="47"/>
                  <a:pt x="1152" y="53"/>
                  <a:pt x="1152" y="53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6423" name="Line 39">
            <a:extLst>
              <a:ext uri="{FF2B5EF4-FFF2-40B4-BE49-F238E27FC236}">
                <a16:creationId xmlns:a16="http://schemas.microsoft.com/office/drawing/2014/main" id="{7AB41EB2-BB3E-4545-9299-050F0D58043E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3713" y="2407750"/>
            <a:ext cx="2232025" cy="7143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6424" name="Oval 40">
            <a:extLst>
              <a:ext uri="{FF2B5EF4-FFF2-40B4-BE49-F238E27FC236}">
                <a16:creationId xmlns:a16="http://schemas.microsoft.com/office/drawing/2014/main" id="{9DAACA8F-ABC6-4EF6-9ADA-10F5AFE59D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050" y="6114175"/>
            <a:ext cx="71438" cy="73025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6425" name="Oval 41">
            <a:extLst>
              <a:ext uri="{FF2B5EF4-FFF2-40B4-BE49-F238E27FC236}">
                <a16:creationId xmlns:a16="http://schemas.microsoft.com/office/drawing/2014/main" id="{F0175EF1-D2FC-4A5C-A452-F402D9F42A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407750"/>
            <a:ext cx="71437" cy="73025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6426" name="Oval 42">
            <a:extLst>
              <a:ext uri="{FF2B5EF4-FFF2-40B4-BE49-F238E27FC236}">
                <a16:creationId xmlns:a16="http://schemas.microsoft.com/office/drawing/2014/main" id="{18498D8E-35E8-4DA1-BCA2-B55819834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2623650"/>
            <a:ext cx="71437" cy="73025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6427" name="Oval 43">
            <a:extLst>
              <a:ext uri="{FF2B5EF4-FFF2-40B4-BE49-F238E27FC236}">
                <a16:creationId xmlns:a16="http://schemas.microsoft.com/office/drawing/2014/main" id="{A7A643E9-8A4C-4C73-AB6B-CC8891F52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638" y="2695088"/>
            <a:ext cx="71437" cy="73025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6428" name="Oval 44">
            <a:extLst>
              <a:ext uri="{FF2B5EF4-FFF2-40B4-BE49-F238E27FC236}">
                <a16:creationId xmlns:a16="http://schemas.microsoft.com/office/drawing/2014/main" id="{EC88D30A-E3D2-4EEC-93F6-845D347AB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2623650"/>
            <a:ext cx="71437" cy="73025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6429" name="Oval 45">
            <a:extLst>
              <a:ext uri="{FF2B5EF4-FFF2-40B4-BE49-F238E27FC236}">
                <a16:creationId xmlns:a16="http://schemas.microsoft.com/office/drawing/2014/main" id="{3AC9F98F-3C9E-4A77-B25A-1E1693922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2623650"/>
            <a:ext cx="71437" cy="73025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6430" name="Oval 46">
            <a:extLst>
              <a:ext uri="{FF2B5EF4-FFF2-40B4-BE49-F238E27FC236}">
                <a16:creationId xmlns:a16="http://schemas.microsoft.com/office/drawing/2014/main" id="{330BC8C6-A6B7-4C5E-9C71-D3C7B3E59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2550625"/>
            <a:ext cx="71438" cy="73025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6431" name="Oval 47">
            <a:extLst>
              <a:ext uri="{FF2B5EF4-FFF2-40B4-BE49-F238E27FC236}">
                <a16:creationId xmlns:a16="http://schemas.microsoft.com/office/drawing/2014/main" id="{741AA136-C3AB-4E0A-AC07-8558CF2BE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2766525"/>
            <a:ext cx="71437" cy="73025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6432" name="Oval 48">
            <a:extLst>
              <a:ext uri="{FF2B5EF4-FFF2-40B4-BE49-F238E27FC236}">
                <a16:creationId xmlns:a16="http://schemas.microsoft.com/office/drawing/2014/main" id="{423DCBED-95F7-440F-931C-0A840F8DF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25" y="2910988"/>
            <a:ext cx="71438" cy="73025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6433" name="Freeform 49">
            <a:extLst>
              <a:ext uri="{FF2B5EF4-FFF2-40B4-BE49-F238E27FC236}">
                <a16:creationId xmlns:a16="http://schemas.microsoft.com/office/drawing/2014/main" id="{A8F40C12-5032-4EE8-B523-F0F6D5246377}"/>
              </a:ext>
            </a:extLst>
          </p:cNvPr>
          <p:cNvSpPr>
            <a:spLocks/>
          </p:cNvSpPr>
          <p:nvPr/>
        </p:nvSpPr>
        <p:spPr bwMode="auto">
          <a:xfrm>
            <a:off x="1042988" y="2839550"/>
            <a:ext cx="720725" cy="73025"/>
          </a:xfrm>
          <a:custGeom>
            <a:avLst/>
            <a:gdLst>
              <a:gd name="T0" fmla="*/ 0 w 398"/>
              <a:gd name="T1" fmla="*/ 0 h 112"/>
              <a:gd name="T2" fmla="*/ 271 w 398"/>
              <a:gd name="T3" fmla="*/ 59 h 112"/>
              <a:gd name="T4" fmla="*/ 373 w 398"/>
              <a:gd name="T5" fmla="*/ 102 h 112"/>
              <a:gd name="T6" fmla="*/ 398 w 398"/>
              <a:gd name="T7" fmla="*/ 110 h 112"/>
              <a:gd name="T8" fmla="*/ 373 w 398"/>
              <a:gd name="T9" fmla="*/ 102 h 112"/>
              <a:gd name="T10" fmla="*/ 339 w 398"/>
              <a:gd name="T11" fmla="*/ 93 h 112"/>
              <a:gd name="T12" fmla="*/ 373 w 398"/>
              <a:gd name="T13" fmla="*/ 11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8" h="112">
                <a:moveTo>
                  <a:pt x="0" y="0"/>
                </a:moveTo>
                <a:cubicBezTo>
                  <a:pt x="88" y="12"/>
                  <a:pt x="183" y="38"/>
                  <a:pt x="271" y="59"/>
                </a:cubicBezTo>
                <a:cubicBezTo>
                  <a:pt x="304" y="81"/>
                  <a:pt x="334" y="89"/>
                  <a:pt x="373" y="102"/>
                </a:cubicBezTo>
                <a:cubicBezTo>
                  <a:pt x="381" y="105"/>
                  <a:pt x="398" y="110"/>
                  <a:pt x="398" y="110"/>
                </a:cubicBezTo>
                <a:cubicBezTo>
                  <a:pt x="398" y="110"/>
                  <a:pt x="381" y="104"/>
                  <a:pt x="373" y="102"/>
                </a:cubicBezTo>
                <a:cubicBezTo>
                  <a:pt x="362" y="99"/>
                  <a:pt x="350" y="96"/>
                  <a:pt x="339" y="93"/>
                </a:cubicBezTo>
                <a:cubicBezTo>
                  <a:pt x="366" y="112"/>
                  <a:pt x="354" y="110"/>
                  <a:pt x="373" y="110"/>
                </a:cubicBezTo>
              </a:path>
            </a:pathLst>
          </a:custGeom>
          <a:noFill/>
          <a:ln w="57150" cmpd="sng">
            <a:solidFill>
              <a:srgbClr val="0000FF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6434" name="Text Box 50">
            <a:extLst>
              <a:ext uri="{FF2B5EF4-FFF2-40B4-BE49-F238E27FC236}">
                <a16:creationId xmlns:a16="http://schemas.microsoft.com/office/drawing/2014/main" id="{881C437B-0FF4-47D7-BDD6-54ADB80A3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537" y="2623650"/>
            <a:ext cx="187801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600" b="1" dirty="0">
                <a:solidFill>
                  <a:srgbClr val="0000FF"/>
                </a:solidFill>
              </a:rPr>
              <a:t>Иртыш</a:t>
            </a:r>
          </a:p>
        </p:txBody>
      </p:sp>
      <p:sp>
        <p:nvSpPr>
          <p:cNvPr id="16435" name="Freeform 51">
            <a:extLst>
              <a:ext uri="{FF2B5EF4-FFF2-40B4-BE49-F238E27FC236}">
                <a16:creationId xmlns:a16="http://schemas.microsoft.com/office/drawing/2014/main" id="{68EB94D8-5810-46CA-90AC-5FE55DF272C6}"/>
              </a:ext>
            </a:extLst>
          </p:cNvPr>
          <p:cNvSpPr>
            <a:spLocks/>
          </p:cNvSpPr>
          <p:nvPr/>
        </p:nvSpPr>
        <p:spPr bwMode="auto">
          <a:xfrm>
            <a:off x="7524750" y="2695088"/>
            <a:ext cx="647700" cy="142875"/>
          </a:xfrm>
          <a:custGeom>
            <a:avLst/>
            <a:gdLst>
              <a:gd name="T0" fmla="*/ 0 w 398"/>
              <a:gd name="T1" fmla="*/ 0 h 112"/>
              <a:gd name="T2" fmla="*/ 271 w 398"/>
              <a:gd name="T3" fmla="*/ 59 h 112"/>
              <a:gd name="T4" fmla="*/ 373 w 398"/>
              <a:gd name="T5" fmla="*/ 102 h 112"/>
              <a:gd name="T6" fmla="*/ 398 w 398"/>
              <a:gd name="T7" fmla="*/ 110 h 112"/>
              <a:gd name="T8" fmla="*/ 373 w 398"/>
              <a:gd name="T9" fmla="*/ 102 h 112"/>
              <a:gd name="T10" fmla="*/ 339 w 398"/>
              <a:gd name="T11" fmla="*/ 93 h 112"/>
              <a:gd name="T12" fmla="*/ 373 w 398"/>
              <a:gd name="T13" fmla="*/ 11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8" h="112">
                <a:moveTo>
                  <a:pt x="0" y="0"/>
                </a:moveTo>
                <a:cubicBezTo>
                  <a:pt x="88" y="12"/>
                  <a:pt x="183" y="38"/>
                  <a:pt x="271" y="59"/>
                </a:cubicBezTo>
                <a:cubicBezTo>
                  <a:pt x="304" y="81"/>
                  <a:pt x="334" y="89"/>
                  <a:pt x="373" y="102"/>
                </a:cubicBezTo>
                <a:cubicBezTo>
                  <a:pt x="381" y="105"/>
                  <a:pt x="398" y="110"/>
                  <a:pt x="398" y="110"/>
                </a:cubicBezTo>
                <a:cubicBezTo>
                  <a:pt x="398" y="110"/>
                  <a:pt x="381" y="104"/>
                  <a:pt x="373" y="102"/>
                </a:cubicBezTo>
                <a:cubicBezTo>
                  <a:pt x="362" y="99"/>
                  <a:pt x="350" y="96"/>
                  <a:pt x="339" y="93"/>
                </a:cubicBezTo>
                <a:cubicBezTo>
                  <a:pt x="366" y="112"/>
                  <a:pt x="354" y="110"/>
                  <a:pt x="373" y="110"/>
                </a:cubicBezTo>
              </a:path>
            </a:pathLst>
          </a:custGeom>
          <a:noFill/>
          <a:ln w="57150" cmpd="sng">
            <a:solidFill>
              <a:srgbClr val="0000FF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6436" name="Line 52">
            <a:extLst>
              <a:ext uri="{FF2B5EF4-FFF2-40B4-BE49-F238E27FC236}">
                <a16:creationId xmlns:a16="http://schemas.microsoft.com/office/drawing/2014/main" id="{0B5765F9-0C63-4C70-A2B3-25946D6C6EF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51050" y="4817188"/>
            <a:ext cx="3241675" cy="1368425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6437" name="Line 53">
            <a:extLst>
              <a:ext uri="{FF2B5EF4-FFF2-40B4-BE49-F238E27FC236}">
                <a16:creationId xmlns:a16="http://schemas.microsoft.com/office/drawing/2014/main" id="{72064480-0883-475B-94C5-B1200E03F96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2275" y="4890213"/>
            <a:ext cx="5256213" cy="1223962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6438" name="Oval 54">
            <a:extLst>
              <a:ext uri="{FF2B5EF4-FFF2-40B4-BE49-F238E27FC236}">
                <a16:creationId xmlns:a16="http://schemas.microsoft.com/office/drawing/2014/main" id="{99BCD5B8-7EE4-426A-98D2-A44CF7582F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2275" y="4817188"/>
            <a:ext cx="71438" cy="73025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6439" name="Oval 55">
            <a:extLst>
              <a:ext uri="{FF2B5EF4-FFF2-40B4-BE49-F238E27FC236}">
                <a16:creationId xmlns:a16="http://schemas.microsoft.com/office/drawing/2014/main" id="{27F33D0C-673D-48AC-B96D-2723BA5EA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275" y="5393450"/>
            <a:ext cx="71438" cy="73025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6440" name="Oval 56">
            <a:extLst>
              <a:ext uri="{FF2B5EF4-FFF2-40B4-BE49-F238E27FC236}">
                <a16:creationId xmlns:a16="http://schemas.microsoft.com/office/drawing/2014/main" id="{12E2B38C-7A04-44D7-B7E6-6E4E8242F2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700" y="4745750"/>
            <a:ext cx="71438" cy="73025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6441" name="Oval 57">
            <a:extLst>
              <a:ext uri="{FF2B5EF4-FFF2-40B4-BE49-F238E27FC236}">
                <a16:creationId xmlns:a16="http://schemas.microsoft.com/office/drawing/2014/main" id="{1FA867F2-D8F8-4A45-AD98-9C89DC71C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6041150"/>
            <a:ext cx="71438" cy="73025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6442" name="Line 58">
            <a:extLst>
              <a:ext uri="{FF2B5EF4-FFF2-40B4-BE49-F238E27FC236}">
                <a16:creationId xmlns:a16="http://schemas.microsoft.com/office/drawing/2014/main" id="{02C7827F-B62E-4A0C-8A89-4FA41491735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55875" y="5609350"/>
            <a:ext cx="1366838" cy="576263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6443" name="Line 59">
            <a:extLst>
              <a:ext uri="{FF2B5EF4-FFF2-40B4-BE49-F238E27FC236}">
                <a16:creationId xmlns:a16="http://schemas.microsoft.com/office/drawing/2014/main" id="{4DB86BCC-08BA-4C14-9647-F20FA009759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95513" y="4817188"/>
            <a:ext cx="1296987" cy="2889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>
            <a:extLst>
              <a:ext uri="{FF2B5EF4-FFF2-40B4-BE49-F238E27FC236}">
                <a16:creationId xmlns:a16="http://schemas.microsoft.com/office/drawing/2014/main" id="{63A73313-58B5-4E66-9460-C2E2DBB81A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52513"/>
          </a:xfrm>
        </p:spPr>
        <p:txBody>
          <a:bodyPr/>
          <a:lstStyle/>
          <a:p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Правила для линейных объектов</a:t>
            </a:r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76A555B0-5A7A-4B31-91C8-EA3ADAA27AC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4642" y="1791493"/>
            <a:ext cx="8281045" cy="123587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ru-RU" altLang="ru-KZ" sz="3400" b="1" dirty="0">
                <a:solidFill>
                  <a:schemeClr val="accent2">
                    <a:lumMod val="50000"/>
                  </a:schemeClr>
                </a:solidFill>
              </a:rPr>
              <a:t>3. Если объект имеет участки с разными значениями семантических характеристик, то выделяют и координируют точки, где происходит изменение характеристики</a:t>
            </a:r>
          </a:p>
          <a:p>
            <a:pPr marL="609600" indent="-609600">
              <a:buFontTx/>
              <a:buAutoNum type="arabicPeriod"/>
            </a:pPr>
            <a:endParaRPr lang="ru-RU" altLang="ru-KZ" b="1" dirty="0"/>
          </a:p>
          <a:p>
            <a:pPr marL="609600" indent="-609600">
              <a:buFontTx/>
              <a:buNone/>
            </a:pPr>
            <a:endParaRPr lang="ru-RU" altLang="ru-KZ" b="1" dirty="0"/>
          </a:p>
          <a:p>
            <a:pPr marL="609600" indent="-609600">
              <a:buFontTx/>
              <a:buAutoNum type="arabicPeriod"/>
            </a:pPr>
            <a:endParaRPr lang="ru-RU" altLang="ru-KZ" b="1" dirty="0"/>
          </a:p>
          <a:p>
            <a:pPr marL="609600" indent="-609600">
              <a:buFontTx/>
              <a:buNone/>
            </a:pPr>
            <a:endParaRPr lang="en-US" altLang="ru-KZ" b="1" dirty="0"/>
          </a:p>
        </p:txBody>
      </p:sp>
      <p:sp>
        <p:nvSpPr>
          <p:cNvPr id="22532" name="Freeform 4">
            <a:extLst>
              <a:ext uri="{FF2B5EF4-FFF2-40B4-BE49-F238E27FC236}">
                <a16:creationId xmlns:a16="http://schemas.microsoft.com/office/drawing/2014/main" id="{96666894-C750-4CED-897C-F62FD1CD5E15}"/>
              </a:ext>
            </a:extLst>
          </p:cNvPr>
          <p:cNvSpPr>
            <a:spLocks/>
          </p:cNvSpPr>
          <p:nvPr/>
        </p:nvSpPr>
        <p:spPr bwMode="auto">
          <a:xfrm>
            <a:off x="5795963" y="3260055"/>
            <a:ext cx="3254375" cy="615950"/>
          </a:xfrm>
          <a:custGeom>
            <a:avLst/>
            <a:gdLst>
              <a:gd name="T0" fmla="*/ 0 w 2050"/>
              <a:gd name="T1" fmla="*/ 305 h 388"/>
              <a:gd name="T2" fmla="*/ 60 w 2050"/>
              <a:gd name="T3" fmla="*/ 237 h 388"/>
              <a:gd name="T4" fmla="*/ 161 w 2050"/>
              <a:gd name="T5" fmla="*/ 93 h 388"/>
              <a:gd name="T6" fmla="*/ 246 w 2050"/>
              <a:gd name="T7" fmla="*/ 51 h 388"/>
              <a:gd name="T8" fmla="*/ 297 w 2050"/>
              <a:gd name="T9" fmla="*/ 17 h 388"/>
              <a:gd name="T10" fmla="*/ 348 w 2050"/>
              <a:gd name="T11" fmla="*/ 0 h 388"/>
              <a:gd name="T12" fmla="*/ 509 w 2050"/>
              <a:gd name="T13" fmla="*/ 26 h 388"/>
              <a:gd name="T14" fmla="*/ 627 w 2050"/>
              <a:gd name="T15" fmla="*/ 76 h 388"/>
              <a:gd name="T16" fmla="*/ 729 w 2050"/>
              <a:gd name="T17" fmla="*/ 136 h 388"/>
              <a:gd name="T18" fmla="*/ 847 w 2050"/>
              <a:gd name="T19" fmla="*/ 246 h 388"/>
              <a:gd name="T20" fmla="*/ 890 w 2050"/>
              <a:gd name="T21" fmla="*/ 297 h 388"/>
              <a:gd name="T22" fmla="*/ 966 w 2050"/>
              <a:gd name="T23" fmla="*/ 322 h 388"/>
              <a:gd name="T24" fmla="*/ 1102 w 2050"/>
              <a:gd name="T25" fmla="*/ 373 h 388"/>
              <a:gd name="T26" fmla="*/ 1271 w 2050"/>
              <a:gd name="T27" fmla="*/ 356 h 388"/>
              <a:gd name="T28" fmla="*/ 1322 w 2050"/>
              <a:gd name="T29" fmla="*/ 322 h 388"/>
              <a:gd name="T30" fmla="*/ 1406 w 2050"/>
              <a:gd name="T31" fmla="*/ 271 h 388"/>
              <a:gd name="T32" fmla="*/ 1508 w 2050"/>
              <a:gd name="T33" fmla="*/ 203 h 388"/>
              <a:gd name="T34" fmla="*/ 1593 w 2050"/>
              <a:gd name="T35" fmla="*/ 144 h 388"/>
              <a:gd name="T36" fmla="*/ 1720 w 2050"/>
              <a:gd name="T37" fmla="*/ 85 h 388"/>
              <a:gd name="T38" fmla="*/ 1906 w 2050"/>
              <a:gd name="T39" fmla="*/ 110 h 388"/>
              <a:gd name="T40" fmla="*/ 2008 w 2050"/>
              <a:gd name="T41" fmla="*/ 161 h 388"/>
              <a:gd name="T42" fmla="*/ 2033 w 2050"/>
              <a:gd name="T43" fmla="*/ 186 h 388"/>
              <a:gd name="T44" fmla="*/ 2050 w 2050"/>
              <a:gd name="T45" fmla="*/ 212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050" h="388">
                <a:moveTo>
                  <a:pt x="0" y="305"/>
                </a:moveTo>
                <a:cubicBezTo>
                  <a:pt x="19" y="277"/>
                  <a:pt x="43" y="267"/>
                  <a:pt x="60" y="237"/>
                </a:cubicBezTo>
                <a:cubicBezTo>
                  <a:pt x="96" y="173"/>
                  <a:pt x="84" y="121"/>
                  <a:pt x="161" y="93"/>
                </a:cubicBezTo>
                <a:cubicBezTo>
                  <a:pt x="190" y="66"/>
                  <a:pt x="209" y="63"/>
                  <a:pt x="246" y="51"/>
                </a:cubicBezTo>
                <a:cubicBezTo>
                  <a:pt x="263" y="40"/>
                  <a:pt x="278" y="23"/>
                  <a:pt x="297" y="17"/>
                </a:cubicBezTo>
                <a:cubicBezTo>
                  <a:pt x="314" y="11"/>
                  <a:pt x="348" y="0"/>
                  <a:pt x="348" y="0"/>
                </a:cubicBezTo>
                <a:cubicBezTo>
                  <a:pt x="400" y="8"/>
                  <a:pt x="459" y="7"/>
                  <a:pt x="509" y="26"/>
                </a:cubicBezTo>
                <a:cubicBezTo>
                  <a:pt x="549" y="41"/>
                  <a:pt x="586" y="63"/>
                  <a:pt x="627" y="76"/>
                </a:cubicBezTo>
                <a:cubicBezTo>
                  <a:pt x="659" y="101"/>
                  <a:pt x="699" y="110"/>
                  <a:pt x="729" y="136"/>
                </a:cubicBezTo>
                <a:cubicBezTo>
                  <a:pt x="771" y="173"/>
                  <a:pt x="802" y="215"/>
                  <a:pt x="847" y="246"/>
                </a:cubicBezTo>
                <a:cubicBezTo>
                  <a:pt x="858" y="276"/>
                  <a:pt x="854" y="279"/>
                  <a:pt x="890" y="297"/>
                </a:cubicBezTo>
                <a:cubicBezTo>
                  <a:pt x="894" y="299"/>
                  <a:pt x="951" y="317"/>
                  <a:pt x="966" y="322"/>
                </a:cubicBezTo>
                <a:cubicBezTo>
                  <a:pt x="1012" y="337"/>
                  <a:pt x="1054" y="359"/>
                  <a:pt x="1102" y="373"/>
                </a:cubicBezTo>
                <a:cubicBezTo>
                  <a:pt x="1159" y="369"/>
                  <a:pt x="1224" y="388"/>
                  <a:pt x="1271" y="356"/>
                </a:cubicBezTo>
                <a:cubicBezTo>
                  <a:pt x="1333" y="314"/>
                  <a:pt x="1262" y="341"/>
                  <a:pt x="1322" y="322"/>
                </a:cubicBezTo>
                <a:cubicBezTo>
                  <a:pt x="1349" y="303"/>
                  <a:pt x="1379" y="290"/>
                  <a:pt x="1406" y="271"/>
                </a:cubicBezTo>
                <a:cubicBezTo>
                  <a:pt x="1432" y="233"/>
                  <a:pt x="1466" y="218"/>
                  <a:pt x="1508" y="203"/>
                </a:cubicBezTo>
                <a:cubicBezTo>
                  <a:pt x="1537" y="166"/>
                  <a:pt x="1548" y="156"/>
                  <a:pt x="1593" y="144"/>
                </a:cubicBezTo>
                <a:cubicBezTo>
                  <a:pt x="1620" y="104"/>
                  <a:pt x="1674" y="96"/>
                  <a:pt x="1720" y="85"/>
                </a:cubicBezTo>
                <a:cubicBezTo>
                  <a:pt x="1783" y="92"/>
                  <a:pt x="1843" y="103"/>
                  <a:pt x="1906" y="110"/>
                </a:cubicBezTo>
                <a:cubicBezTo>
                  <a:pt x="1976" y="133"/>
                  <a:pt x="1942" y="117"/>
                  <a:pt x="2008" y="161"/>
                </a:cubicBezTo>
                <a:cubicBezTo>
                  <a:pt x="2018" y="168"/>
                  <a:pt x="2026" y="177"/>
                  <a:pt x="2033" y="186"/>
                </a:cubicBezTo>
                <a:cubicBezTo>
                  <a:pt x="2040" y="194"/>
                  <a:pt x="2050" y="212"/>
                  <a:pt x="2050" y="212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cmpd="sng">
                <a:solidFill>
                  <a:srgbClr val="FF33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2561" name="Line 33">
            <a:extLst>
              <a:ext uri="{FF2B5EF4-FFF2-40B4-BE49-F238E27FC236}">
                <a16:creationId xmlns:a16="http://schemas.microsoft.com/office/drawing/2014/main" id="{569579F6-1398-4B57-A6EB-B352CAD0BFED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5276180"/>
            <a:ext cx="4683125" cy="0"/>
          </a:xfrm>
          <a:prstGeom prst="line">
            <a:avLst/>
          </a:prstGeom>
          <a:noFill/>
          <a:ln w="88900" cmpd="dbl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2563" name="Text Box 35">
            <a:extLst>
              <a:ext uri="{FF2B5EF4-FFF2-40B4-BE49-F238E27FC236}">
                <a16:creationId xmlns:a16="http://schemas.microsoft.com/office/drawing/2014/main" id="{BA631A2A-5827-4D9F-B5C9-D4766DC84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5492080"/>
            <a:ext cx="2519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400" b="1"/>
              <a:t>Шоссе</a:t>
            </a:r>
          </a:p>
        </p:txBody>
      </p:sp>
      <p:sp>
        <p:nvSpPr>
          <p:cNvPr id="22564" name="Text Box 36">
            <a:extLst>
              <a:ext uri="{FF2B5EF4-FFF2-40B4-BE49-F238E27FC236}">
                <a16:creationId xmlns:a16="http://schemas.microsoft.com/office/drawing/2014/main" id="{32D3DF40-238B-4552-BA2F-E4E12F6399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5492080"/>
            <a:ext cx="42116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400" b="1"/>
              <a:t>Автодорога с покрытием</a:t>
            </a:r>
          </a:p>
        </p:txBody>
      </p:sp>
      <p:sp>
        <p:nvSpPr>
          <p:cNvPr id="22562" name="Line 34">
            <a:extLst>
              <a:ext uri="{FF2B5EF4-FFF2-40B4-BE49-F238E27FC236}">
                <a16:creationId xmlns:a16="http://schemas.microsoft.com/office/drawing/2014/main" id="{250A79DB-3E09-4033-A7D7-ECC05E838E2D}"/>
              </a:ext>
            </a:extLst>
          </p:cNvPr>
          <p:cNvSpPr>
            <a:spLocks noChangeShapeType="1"/>
          </p:cNvSpPr>
          <p:nvPr/>
        </p:nvSpPr>
        <p:spPr bwMode="auto">
          <a:xfrm>
            <a:off x="4933950" y="5276180"/>
            <a:ext cx="3741738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2556" name="Oval 28">
            <a:extLst>
              <a:ext uri="{FF2B5EF4-FFF2-40B4-BE49-F238E27FC236}">
                <a16:creationId xmlns:a16="http://schemas.microsoft.com/office/drawing/2014/main" id="{D38DB764-CC69-467E-9F0A-9B3DAFA8A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363" y="5203155"/>
            <a:ext cx="71437" cy="73025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2533" name="Freeform 5">
            <a:extLst>
              <a:ext uri="{FF2B5EF4-FFF2-40B4-BE49-F238E27FC236}">
                <a16:creationId xmlns:a16="http://schemas.microsoft.com/office/drawing/2014/main" id="{D40F1BD0-A3B1-402F-82B2-2898A506079B}"/>
              </a:ext>
            </a:extLst>
          </p:cNvPr>
          <p:cNvSpPr>
            <a:spLocks/>
          </p:cNvSpPr>
          <p:nvPr/>
        </p:nvSpPr>
        <p:spPr bwMode="auto">
          <a:xfrm>
            <a:off x="250825" y="3368005"/>
            <a:ext cx="5111750" cy="106363"/>
          </a:xfrm>
          <a:custGeom>
            <a:avLst/>
            <a:gdLst>
              <a:gd name="T0" fmla="*/ 0 w 4964"/>
              <a:gd name="T1" fmla="*/ 0 h 415"/>
              <a:gd name="T2" fmla="*/ 1152 w 4964"/>
              <a:gd name="T3" fmla="*/ 102 h 415"/>
              <a:gd name="T4" fmla="*/ 2626 w 4964"/>
              <a:gd name="T5" fmla="*/ 93 h 415"/>
              <a:gd name="T6" fmla="*/ 3346 w 4964"/>
              <a:gd name="T7" fmla="*/ 119 h 415"/>
              <a:gd name="T8" fmla="*/ 3541 w 4964"/>
              <a:gd name="T9" fmla="*/ 178 h 415"/>
              <a:gd name="T10" fmla="*/ 3922 w 4964"/>
              <a:gd name="T11" fmla="*/ 229 h 415"/>
              <a:gd name="T12" fmla="*/ 4235 w 4964"/>
              <a:gd name="T13" fmla="*/ 254 h 415"/>
              <a:gd name="T14" fmla="*/ 4345 w 4964"/>
              <a:gd name="T15" fmla="*/ 280 h 415"/>
              <a:gd name="T16" fmla="*/ 4421 w 4964"/>
              <a:gd name="T17" fmla="*/ 305 h 415"/>
              <a:gd name="T18" fmla="*/ 4964 w 4964"/>
              <a:gd name="T19" fmla="*/ 415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964" h="415">
                <a:moveTo>
                  <a:pt x="0" y="0"/>
                </a:moveTo>
                <a:cubicBezTo>
                  <a:pt x="422" y="152"/>
                  <a:pt x="567" y="95"/>
                  <a:pt x="1152" y="102"/>
                </a:cubicBezTo>
                <a:cubicBezTo>
                  <a:pt x="1639" y="168"/>
                  <a:pt x="2136" y="130"/>
                  <a:pt x="2626" y="93"/>
                </a:cubicBezTo>
                <a:cubicBezTo>
                  <a:pt x="2877" y="99"/>
                  <a:pt x="3099" y="111"/>
                  <a:pt x="3346" y="119"/>
                </a:cubicBezTo>
                <a:cubicBezTo>
                  <a:pt x="3416" y="147"/>
                  <a:pt x="3467" y="168"/>
                  <a:pt x="3541" y="178"/>
                </a:cubicBezTo>
                <a:cubicBezTo>
                  <a:pt x="3682" y="226"/>
                  <a:pt x="3754" y="223"/>
                  <a:pt x="3922" y="229"/>
                </a:cubicBezTo>
                <a:cubicBezTo>
                  <a:pt x="4038" y="245"/>
                  <a:pt x="4094" y="249"/>
                  <a:pt x="4235" y="254"/>
                </a:cubicBezTo>
                <a:cubicBezTo>
                  <a:pt x="4272" y="263"/>
                  <a:pt x="4310" y="267"/>
                  <a:pt x="4345" y="280"/>
                </a:cubicBezTo>
                <a:cubicBezTo>
                  <a:pt x="4434" y="314"/>
                  <a:pt x="4281" y="283"/>
                  <a:pt x="4421" y="305"/>
                </a:cubicBezTo>
                <a:cubicBezTo>
                  <a:pt x="4606" y="367"/>
                  <a:pt x="4765" y="415"/>
                  <a:pt x="4964" y="415"/>
                </a:cubicBezTo>
              </a:path>
            </a:pathLst>
          </a:custGeom>
          <a:noFill/>
          <a:ln w="5715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2534" name="Freeform 6">
            <a:extLst>
              <a:ext uri="{FF2B5EF4-FFF2-40B4-BE49-F238E27FC236}">
                <a16:creationId xmlns:a16="http://schemas.microsoft.com/office/drawing/2014/main" id="{CEEBDA18-2FC3-4F6E-9750-2AD1A0E9F67F}"/>
              </a:ext>
            </a:extLst>
          </p:cNvPr>
          <p:cNvSpPr>
            <a:spLocks/>
          </p:cNvSpPr>
          <p:nvPr/>
        </p:nvSpPr>
        <p:spPr bwMode="auto">
          <a:xfrm>
            <a:off x="611188" y="3401343"/>
            <a:ext cx="1803400" cy="681037"/>
          </a:xfrm>
          <a:custGeom>
            <a:avLst/>
            <a:gdLst>
              <a:gd name="T0" fmla="*/ 0 w 1136"/>
              <a:gd name="T1" fmla="*/ 389 h 429"/>
              <a:gd name="T2" fmla="*/ 272 w 1136"/>
              <a:gd name="T3" fmla="*/ 398 h 429"/>
              <a:gd name="T4" fmla="*/ 407 w 1136"/>
              <a:gd name="T5" fmla="*/ 322 h 429"/>
              <a:gd name="T6" fmla="*/ 432 w 1136"/>
              <a:gd name="T7" fmla="*/ 305 h 429"/>
              <a:gd name="T8" fmla="*/ 483 w 1136"/>
              <a:gd name="T9" fmla="*/ 288 h 429"/>
              <a:gd name="T10" fmla="*/ 729 w 1136"/>
              <a:gd name="T11" fmla="*/ 211 h 429"/>
              <a:gd name="T12" fmla="*/ 915 w 1136"/>
              <a:gd name="T13" fmla="*/ 195 h 429"/>
              <a:gd name="T14" fmla="*/ 975 w 1136"/>
              <a:gd name="T15" fmla="*/ 178 h 429"/>
              <a:gd name="T16" fmla="*/ 992 w 1136"/>
              <a:gd name="T17" fmla="*/ 152 h 429"/>
              <a:gd name="T18" fmla="*/ 1017 w 1136"/>
              <a:gd name="T19" fmla="*/ 127 h 429"/>
              <a:gd name="T20" fmla="*/ 1076 w 1136"/>
              <a:gd name="T21" fmla="*/ 67 h 429"/>
              <a:gd name="T22" fmla="*/ 1136 w 1136"/>
              <a:gd name="T23" fmla="*/ 0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36" h="429">
                <a:moveTo>
                  <a:pt x="0" y="389"/>
                </a:moveTo>
                <a:cubicBezTo>
                  <a:pt x="121" y="429"/>
                  <a:pt x="33" y="407"/>
                  <a:pt x="272" y="398"/>
                </a:cubicBezTo>
                <a:cubicBezTo>
                  <a:pt x="322" y="380"/>
                  <a:pt x="356" y="338"/>
                  <a:pt x="407" y="322"/>
                </a:cubicBezTo>
                <a:cubicBezTo>
                  <a:pt x="415" y="316"/>
                  <a:pt x="423" y="309"/>
                  <a:pt x="432" y="305"/>
                </a:cubicBezTo>
                <a:cubicBezTo>
                  <a:pt x="448" y="298"/>
                  <a:pt x="483" y="288"/>
                  <a:pt x="483" y="288"/>
                </a:cubicBezTo>
                <a:cubicBezTo>
                  <a:pt x="553" y="218"/>
                  <a:pt x="633" y="219"/>
                  <a:pt x="729" y="211"/>
                </a:cubicBezTo>
                <a:cubicBezTo>
                  <a:pt x="791" y="206"/>
                  <a:pt x="915" y="195"/>
                  <a:pt x="915" y="195"/>
                </a:cubicBezTo>
                <a:cubicBezTo>
                  <a:pt x="935" y="188"/>
                  <a:pt x="958" y="190"/>
                  <a:pt x="975" y="178"/>
                </a:cubicBezTo>
                <a:cubicBezTo>
                  <a:pt x="984" y="172"/>
                  <a:pt x="985" y="160"/>
                  <a:pt x="992" y="152"/>
                </a:cubicBezTo>
                <a:cubicBezTo>
                  <a:pt x="999" y="143"/>
                  <a:pt x="1010" y="136"/>
                  <a:pt x="1017" y="127"/>
                </a:cubicBezTo>
                <a:cubicBezTo>
                  <a:pt x="1065" y="65"/>
                  <a:pt x="1028" y="84"/>
                  <a:pt x="1076" y="67"/>
                </a:cubicBezTo>
                <a:cubicBezTo>
                  <a:pt x="1086" y="40"/>
                  <a:pt x="1101" y="0"/>
                  <a:pt x="1136" y="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2535" name="Freeform 7">
            <a:extLst>
              <a:ext uri="{FF2B5EF4-FFF2-40B4-BE49-F238E27FC236}">
                <a16:creationId xmlns:a16="http://schemas.microsoft.com/office/drawing/2014/main" id="{1104529A-1854-4650-9C8D-8E7C3DD60FED}"/>
              </a:ext>
            </a:extLst>
          </p:cNvPr>
          <p:cNvSpPr>
            <a:spLocks/>
          </p:cNvSpPr>
          <p:nvPr/>
        </p:nvSpPr>
        <p:spPr bwMode="auto">
          <a:xfrm>
            <a:off x="3419475" y="2826668"/>
            <a:ext cx="1666875" cy="644525"/>
          </a:xfrm>
          <a:custGeom>
            <a:avLst/>
            <a:gdLst>
              <a:gd name="T0" fmla="*/ 0 w 1050"/>
              <a:gd name="T1" fmla="*/ 0 h 406"/>
              <a:gd name="T2" fmla="*/ 169 w 1050"/>
              <a:gd name="T3" fmla="*/ 59 h 406"/>
              <a:gd name="T4" fmla="*/ 550 w 1050"/>
              <a:gd name="T5" fmla="*/ 68 h 406"/>
              <a:gd name="T6" fmla="*/ 618 w 1050"/>
              <a:gd name="T7" fmla="*/ 84 h 406"/>
              <a:gd name="T8" fmla="*/ 652 w 1050"/>
              <a:gd name="T9" fmla="*/ 101 h 406"/>
              <a:gd name="T10" fmla="*/ 686 w 1050"/>
              <a:gd name="T11" fmla="*/ 110 h 406"/>
              <a:gd name="T12" fmla="*/ 788 w 1050"/>
              <a:gd name="T13" fmla="*/ 195 h 406"/>
              <a:gd name="T14" fmla="*/ 898 w 1050"/>
              <a:gd name="T15" fmla="*/ 288 h 406"/>
              <a:gd name="T16" fmla="*/ 923 w 1050"/>
              <a:gd name="T17" fmla="*/ 313 h 406"/>
              <a:gd name="T18" fmla="*/ 949 w 1050"/>
              <a:gd name="T19" fmla="*/ 322 h 406"/>
              <a:gd name="T20" fmla="*/ 1008 w 1050"/>
              <a:gd name="T21" fmla="*/ 364 h 406"/>
              <a:gd name="T22" fmla="*/ 1025 w 1050"/>
              <a:gd name="T23" fmla="*/ 389 h 406"/>
              <a:gd name="T24" fmla="*/ 1050 w 1050"/>
              <a:gd name="T25" fmla="*/ 406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50" h="406">
                <a:moveTo>
                  <a:pt x="0" y="0"/>
                </a:moveTo>
                <a:cubicBezTo>
                  <a:pt x="48" y="16"/>
                  <a:pt x="119" y="56"/>
                  <a:pt x="169" y="59"/>
                </a:cubicBezTo>
                <a:cubicBezTo>
                  <a:pt x="296" y="67"/>
                  <a:pt x="423" y="65"/>
                  <a:pt x="550" y="68"/>
                </a:cubicBezTo>
                <a:cubicBezTo>
                  <a:pt x="572" y="75"/>
                  <a:pt x="596" y="77"/>
                  <a:pt x="618" y="84"/>
                </a:cubicBezTo>
                <a:cubicBezTo>
                  <a:pt x="630" y="88"/>
                  <a:pt x="640" y="96"/>
                  <a:pt x="652" y="101"/>
                </a:cubicBezTo>
                <a:cubicBezTo>
                  <a:pt x="663" y="105"/>
                  <a:pt x="675" y="107"/>
                  <a:pt x="686" y="110"/>
                </a:cubicBezTo>
                <a:cubicBezTo>
                  <a:pt x="723" y="135"/>
                  <a:pt x="750" y="170"/>
                  <a:pt x="788" y="195"/>
                </a:cubicBezTo>
                <a:cubicBezTo>
                  <a:pt x="831" y="252"/>
                  <a:pt x="845" y="250"/>
                  <a:pt x="898" y="288"/>
                </a:cubicBezTo>
                <a:cubicBezTo>
                  <a:pt x="908" y="295"/>
                  <a:pt x="913" y="306"/>
                  <a:pt x="923" y="313"/>
                </a:cubicBezTo>
                <a:cubicBezTo>
                  <a:pt x="931" y="318"/>
                  <a:pt x="941" y="317"/>
                  <a:pt x="949" y="322"/>
                </a:cubicBezTo>
                <a:cubicBezTo>
                  <a:pt x="970" y="334"/>
                  <a:pt x="994" y="344"/>
                  <a:pt x="1008" y="364"/>
                </a:cubicBezTo>
                <a:cubicBezTo>
                  <a:pt x="1014" y="372"/>
                  <a:pt x="1018" y="382"/>
                  <a:pt x="1025" y="389"/>
                </a:cubicBezTo>
                <a:cubicBezTo>
                  <a:pt x="1032" y="396"/>
                  <a:pt x="1050" y="406"/>
                  <a:pt x="1050" y="406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2536" name="Freeform 8">
            <a:extLst>
              <a:ext uri="{FF2B5EF4-FFF2-40B4-BE49-F238E27FC236}">
                <a16:creationId xmlns:a16="http://schemas.microsoft.com/office/drawing/2014/main" id="{E2F139AF-524E-4535-A0B4-F716D8E77ED8}"/>
              </a:ext>
            </a:extLst>
          </p:cNvPr>
          <p:cNvSpPr>
            <a:spLocks/>
          </p:cNvSpPr>
          <p:nvPr/>
        </p:nvSpPr>
        <p:spPr bwMode="auto">
          <a:xfrm>
            <a:off x="2987675" y="3401343"/>
            <a:ext cx="1150938" cy="900112"/>
          </a:xfrm>
          <a:custGeom>
            <a:avLst/>
            <a:gdLst>
              <a:gd name="T0" fmla="*/ 0 w 551"/>
              <a:gd name="T1" fmla="*/ 567 h 567"/>
              <a:gd name="T2" fmla="*/ 85 w 551"/>
              <a:gd name="T3" fmla="*/ 550 h 567"/>
              <a:gd name="T4" fmla="*/ 136 w 551"/>
              <a:gd name="T5" fmla="*/ 525 h 567"/>
              <a:gd name="T6" fmla="*/ 212 w 551"/>
              <a:gd name="T7" fmla="*/ 466 h 567"/>
              <a:gd name="T8" fmla="*/ 271 w 551"/>
              <a:gd name="T9" fmla="*/ 372 h 567"/>
              <a:gd name="T10" fmla="*/ 415 w 551"/>
              <a:gd name="T11" fmla="*/ 118 h 567"/>
              <a:gd name="T12" fmla="*/ 441 w 551"/>
              <a:gd name="T13" fmla="*/ 110 h 567"/>
              <a:gd name="T14" fmla="*/ 508 w 551"/>
              <a:gd name="T15" fmla="*/ 42 h 567"/>
              <a:gd name="T16" fmla="*/ 525 w 551"/>
              <a:gd name="T17" fmla="*/ 17 h 567"/>
              <a:gd name="T18" fmla="*/ 551 w 551"/>
              <a:gd name="T19" fmla="*/ 0 h 5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51" h="567">
                <a:moveTo>
                  <a:pt x="0" y="567"/>
                </a:moveTo>
                <a:cubicBezTo>
                  <a:pt x="28" y="561"/>
                  <a:pt x="61" y="566"/>
                  <a:pt x="85" y="550"/>
                </a:cubicBezTo>
                <a:cubicBezTo>
                  <a:pt x="117" y="528"/>
                  <a:pt x="100" y="536"/>
                  <a:pt x="136" y="525"/>
                </a:cubicBezTo>
                <a:cubicBezTo>
                  <a:pt x="166" y="503"/>
                  <a:pt x="177" y="477"/>
                  <a:pt x="212" y="466"/>
                </a:cubicBezTo>
                <a:cubicBezTo>
                  <a:pt x="229" y="432"/>
                  <a:pt x="250" y="404"/>
                  <a:pt x="271" y="372"/>
                </a:cubicBezTo>
                <a:cubicBezTo>
                  <a:pt x="290" y="302"/>
                  <a:pt x="382" y="161"/>
                  <a:pt x="415" y="118"/>
                </a:cubicBezTo>
                <a:cubicBezTo>
                  <a:pt x="421" y="111"/>
                  <a:pt x="432" y="113"/>
                  <a:pt x="441" y="110"/>
                </a:cubicBezTo>
                <a:cubicBezTo>
                  <a:pt x="465" y="85"/>
                  <a:pt x="480" y="61"/>
                  <a:pt x="508" y="42"/>
                </a:cubicBezTo>
                <a:cubicBezTo>
                  <a:pt x="514" y="34"/>
                  <a:pt x="518" y="24"/>
                  <a:pt x="525" y="17"/>
                </a:cubicBezTo>
                <a:cubicBezTo>
                  <a:pt x="532" y="10"/>
                  <a:pt x="551" y="0"/>
                  <a:pt x="551" y="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2537" name="Freeform 9">
            <a:extLst>
              <a:ext uri="{FF2B5EF4-FFF2-40B4-BE49-F238E27FC236}">
                <a16:creationId xmlns:a16="http://schemas.microsoft.com/office/drawing/2014/main" id="{8EB2A897-8AFB-4D05-932B-2F2C864C0CAD}"/>
              </a:ext>
            </a:extLst>
          </p:cNvPr>
          <p:cNvSpPr>
            <a:spLocks/>
          </p:cNvSpPr>
          <p:nvPr/>
        </p:nvSpPr>
        <p:spPr bwMode="auto">
          <a:xfrm>
            <a:off x="5219700" y="3761705"/>
            <a:ext cx="1889125" cy="628650"/>
          </a:xfrm>
          <a:custGeom>
            <a:avLst/>
            <a:gdLst>
              <a:gd name="T0" fmla="*/ 0 w 1152"/>
              <a:gd name="T1" fmla="*/ 375 h 375"/>
              <a:gd name="T2" fmla="*/ 59 w 1152"/>
              <a:gd name="T3" fmla="*/ 273 h 375"/>
              <a:gd name="T4" fmla="*/ 110 w 1152"/>
              <a:gd name="T5" fmla="*/ 239 h 375"/>
              <a:gd name="T6" fmla="*/ 136 w 1152"/>
              <a:gd name="T7" fmla="*/ 223 h 375"/>
              <a:gd name="T8" fmla="*/ 237 w 1152"/>
              <a:gd name="T9" fmla="*/ 129 h 375"/>
              <a:gd name="T10" fmla="*/ 619 w 1152"/>
              <a:gd name="T11" fmla="*/ 53 h 375"/>
              <a:gd name="T12" fmla="*/ 729 w 1152"/>
              <a:gd name="T13" fmla="*/ 104 h 375"/>
              <a:gd name="T14" fmla="*/ 864 w 1152"/>
              <a:gd name="T15" fmla="*/ 70 h 375"/>
              <a:gd name="T16" fmla="*/ 915 w 1152"/>
              <a:gd name="T17" fmla="*/ 36 h 375"/>
              <a:gd name="T18" fmla="*/ 1076 w 1152"/>
              <a:gd name="T19" fmla="*/ 45 h 375"/>
              <a:gd name="T20" fmla="*/ 1152 w 1152"/>
              <a:gd name="T21" fmla="*/ 53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52" h="375">
                <a:moveTo>
                  <a:pt x="0" y="375"/>
                </a:moveTo>
                <a:cubicBezTo>
                  <a:pt x="21" y="345"/>
                  <a:pt x="31" y="298"/>
                  <a:pt x="59" y="273"/>
                </a:cubicBezTo>
                <a:cubicBezTo>
                  <a:pt x="74" y="259"/>
                  <a:pt x="93" y="250"/>
                  <a:pt x="110" y="239"/>
                </a:cubicBezTo>
                <a:cubicBezTo>
                  <a:pt x="119" y="233"/>
                  <a:pt x="136" y="223"/>
                  <a:pt x="136" y="223"/>
                </a:cubicBezTo>
                <a:cubicBezTo>
                  <a:pt x="158" y="193"/>
                  <a:pt x="204" y="141"/>
                  <a:pt x="237" y="129"/>
                </a:cubicBezTo>
                <a:cubicBezTo>
                  <a:pt x="336" y="0"/>
                  <a:pt x="435" y="58"/>
                  <a:pt x="619" y="53"/>
                </a:cubicBezTo>
                <a:cubicBezTo>
                  <a:pt x="649" y="74"/>
                  <a:pt x="694" y="92"/>
                  <a:pt x="729" y="104"/>
                </a:cubicBezTo>
                <a:cubicBezTo>
                  <a:pt x="802" y="92"/>
                  <a:pt x="814" y="100"/>
                  <a:pt x="864" y="70"/>
                </a:cubicBezTo>
                <a:cubicBezTo>
                  <a:pt x="882" y="59"/>
                  <a:pt x="915" y="36"/>
                  <a:pt x="915" y="36"/>
                </a:cubicBezTo>
                <a:cubicBezTo>
                  <a:pt x="969" y="39"/>
                  <a:pt x="1022" y="41"/>
                  <a:pt x="1076" y="45"/>
                </a:cubicBezTo>
                <a:cubicBezTo>
                  <a:pt x="1101" y="47"/>
                  <a:pt x="1152" y="53"/>
                  <a:pt x="1152" y="53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2548" name="Freeform 20">
            <a:extLst>
              <a:ext uri="{FF2B5EF4-FFF2-40B4-BE49-F238E27FC236}">
                <a16:creationId xmlns:a16="http://schemas.microsoft.com/office/drawing/2014/main" id="{A2672516-1FFE-4136-B939-E85062C34AB0}"/>
              </a:ext>
            </a:extLst>
          </p:cNvPr>
          <p:cNvSpPr>
            <a:spLocks/>
          </p:cNvSpPr>
          <p:nvPr/>
        </p:nvSpPr>
        <p:spPr bwMode="auto">
          <a:xfrm>
            <a:off x="527050" y="3729955"/>
            <a:ext cx="720725" cy="73025"/>
          </a:xfrm>
          <a:custGeom>
            <a:avLst/>
            <a:gdLst>
              <a:gd name="T0" fmla="*/ 0 w 398"/>
              <a:gd name="T1" fmla="*/ 0 h 112"/>
              <a:gd name="T2" fmla="*/ 271 w 398"/>
              <a:gd name="T3" fmla="*/ 59 h 112"/>
              <a:gd name="T4" fmla="*/ 373 w 398"/>
              <a:gd name="T5" fmla="*/ 102 h 112"/>
              <a:gd name="T6" fmla="*/ 398 w 398"/>
              <a:gd name="T7" fmla="*/ 110 h 112"/>
              <a:gd name="T8" fmla="*/ 373 w 398"/>
              <a:gd name="T9" fmla="*/ 102 h 112"/>
              <a:gd name="T10" fmla="*/ 339 w 398"/>
              <a:gd name="T11" fmla="*/ 93 h 112"/>
              <a:gd name="T12" fmla="*/ 373 w 398"/>
              <a:gd name="T13" fmla="*/ 11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8" h="112">
                <a:moveTo>
                  <a:pt x="0" y="0"/>
                </a:moveTo>
                <a:cubicBezTo>
                  <a:pt x="88" y="12"/>
                  <a:pt x="183" y="38"/>
                  <a:pt x="271" y="59"/>
                </a:cubicBezTo>
                <a:cubicBezTo>
                  <a:pt x="304" y="81"/>
                  <a:pt x="334" y="89"/>
                  <a:pt x="373" y="102"/>
                </a:cubicBezTo>
                <a:cubicBezTo>
                  <a:pt x="381" y="105"/>
                  <a:pt x="398" y="110"/>
                  <a:pt x="398" y="110"/>
                </a:cubicBezTo>
                <a:cubicBezTo>
                  <a:pt x="398" y="110"/>
                  <a:pt x="381" y="104"/>
                  <a:pt x="373" y="102"/>
                </a:cubicBezTo>
                <a:cubicBezTo>
                  <a:pt x="362" y="99"/>
                  <a:pt x="350" y="96"/>
                  <a:pt x="339" y="93"/>
                </a:cubicBezTo>
                <a:cubicBezTo>
                  <a:pt x="366" y="112"/>
                  <a:pt x="354" y="110"/>
                  <a:pt x="373" y="110"/>
                </a:cubicBezTo>
              </a:path>
            </a:pathLst>
          </a:custGeom>
          <a:noFill/>
          <a:ln w="57150" cmpd="sng">
            <a:solidFill>
              <a:srgbClr val="0000FF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2549" name="Text Box 21">
            <a:extLst>
              <a:ext uri="{FF2B5EF4-FFF2-40B4-BE49-F238E27FC236}">
                <a16:creationId xmlns:a16="http://schemas.microsoft.com/office/drawing/2014/main" id="{DF0C3180-4DD7-4477-947A-C909CC2A7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1600" y="3514055"/>
            <a:ext cx="208915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600" b="1" i="1" dirty="0">
                <a:solidFill>
                  <a:srgbClr val="0000FF"/>
                </a:solidFill>
              </a:rPr>
              <a:t>Иртыш</a:t>
            </a:r>
          </a:p>
        </p:txBody>
      </p:sp>
      <p:sp>
        <p:nvSpPr>
          <p:cNvPr id="22550" name="Freeform 22">
            <a:extLst>
              <a:ext uri="{FF2B5EF4-FFF2-40B4-BE49-F238E27FC236}">
                <a16:creationId xmlns:a16="http://schemas.microsoft.com/office/drawing/2014/main" id="{F8B71D07-528A-4A87-A5CF-54F2FEA76F1E}"/>
              </a:ext>
            </a:extLst>
          </p:cNvPr>
          <p:cNvSpPr>
            <a:spLocks/>
          </p:cNvSpPr>
          <p:nvPr/>
        </p:nvSpPr>
        <p:spPr bwMode="auto">
          <a:xfrm>
            <a:off x="7008813" y="3585493"/>
            <a:ext cx="647700" cy="142875"/>
          </a:xfrm>
          <a:custGeom>
            <a:avLst/>
            <a:gdLst>
              <a:gd name="T0" fmla="*/ 0 w 398"/>
              <a:gd name="T1" fmla="*/ 0 h 112"/>
              <a:gd name="T2" fmla="*/ 271 w 398"/>
              <a:gd name="T3" fmla="*/ 59 h 112"/>
              <a:gd name="T4" fmla="*/ 373 w 398"/>
              <a:gd name="T5" fmla="*/ 102 h 112"/>
              <a:gd name="T6" fmla="*/ 398 w 398"/>
              <a:gd name="T7" fmla="*/ 110 h 112"/>
              <a:gd name="T8" fmla="*/ 373 w 398"/>
              <a:gd name="T9" fmla="*/ 102 h 112"/>
              <a:gd name="T10" fmla="*/ 339 w 398"/>
              <a:gd name="T11" fmla="*/ 93 h 112"/>
              <a:gd name="T12" fmla="*/ 373 w 398"/>
              <a:gd name="T13" fmla="*/ 11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8" h="112">
                <a:moveTo>
                  <a:pt x="0" y="0"/>
                </a:moveTo>
                <a:cubicBezTo>
                  <a:pt x="88" y="12"/>
                  <a:pt x="183" y="38"/>
                  <a:pt x="271" y="59"/>
                </a:cubicBezTo>
                <a:cubicBezTo>
                  <a:pt x="304" y="81"/>
                  <a:pt x="334" y="89"/>
                  <a:pt x="373" y="102"/>
                </a:cubicBezTo>
                <a:cubicBezTo>
                  <a:pt x="381" y="105"/>
                  <a:pt x="398" y="110"/>
                  <a:pt x="398" y="110"/>
                </a:cubicBezTo>
                <a:cubicBezTo>
                  <a:pt x="398" y="110"/>
                  <a:pt x="381" y="104"/>
                  <a:pt x="373" y="102"/>
                </a:cubicBezTo>
                <a:cubicBezTo>
                  <a:pt x="362" y="99"/>
                  <a:pt x="350" y="96"/>
                  <a:pt x="339" y="93"/>
                </a:cubicBezTo>
                <a:cubicBezTo>
                  <a:pt x="366" y="112"/>
                  <a:pt x="354" y="110"/>
                  <a:pt x="373" y="110"/>
                </a:cubicBezTo>
              </a:path>
            </a:pathLst>
          </a:custGeom>
          <a:noFill/>
          <a:ln w="57150" cmpd="sng">
            <a:solidFill>
              <a:srgbClr val="0000FF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2566" name="Freeform 38">
            <a:extLst>
              <a:ext uri="{FF2B5EF4-FFF2-40B4-BE49-F238E27FC236}">
                <a16:creationId xmlns:a16="http://schemas.microsoft.com/office/drawing/2014/main" id="{3FF4FB7E-4760-4B3B-812C-C68F5E0761D8}"/>
              </a:ext>
            </a:extLst>
          </p:cNvPr>
          <p:cNvSpPr>
            <a:spLocks/>
          </p:cNvSpPr>
          <p:nvPr/>
        </p:nvSpPr>
        <p:spPr bwMode="auto">
          <a:xfrm>
            <a:off x="5362575" y="3401343"/>
            <a:ext cx="3168650" cy="576262"/>
          </a:xfrm>
          <a:custGeom>
            <a:avLst/>
            <a:gdLst>
              <a:gd name="T0" fmla="*/ 0 w 1991"/>
              <a:gd name="T1" fmla="*/ 42 h 406"/>
              <a:gd name="T2" fmla="*/ 364 w 1991"/>
              <a:gd name="T3" fmla="*/ 101 h 406"/>
              <a:gd name="T4" fmla="*/ 610 w 1991"/>
              <a:gd name="T5" fmla="*/ 118 h 406"/>
              <a:gd name="T6" fmla="*/ 847 w 1991"/>
              <a:gd name="T7" fmla="*/ 160 h 406"/>
              <a:gd name="T8" fmla="*/ 898 w 1991"/>
              <a:gd name="T9" fmla="*/ 160 h 406"/>
              <a:gd name="T10" fmla="*/ 957 w 1991"/>
              <a:gd name="T11" fmla="*/ 169 h 406"/>
              <a:gd name="T12" fmla="*/ 1051 w 1991"/>
              <a:gd name="T13" fmla="*/ 203 h 406"/>
              <a:gd name="T14" fmla="*/ 1178 w 1991"/>
              <a:gd name="T15" fmla="*/ 220 h 406"/>
              <a:gd name="T16" fmla="*/ 1313 w 1991"/>
              <a:gd name="T17" fmla="*/ 253 h 406"/>
              <a:gd name="T18" fmla="*/ 1389 w 1991"/>
              <a:gd name="T19" fmla="*/ 287 h 406"/>
              <a:gd name="T20" fmla="*/ 1618 w 1991"/>
              <a:gd name="T21" fmla="*/ 372 h 406"/>
              <a:gd name="T22" fmla="*/ 1737 w 1991"/>
              <a:gd name="T23" fmla="*/ 406 h 406"/>
              <a:gd name="T24" fmla="*/ 1991 w 1991"/>
              <a:gd name="T25" fmla="*/ 397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91" h="406">
                <a:moveTo>
                  <a:pt x="0" y="42"/>
                </a:moveTo>
                <a:cubicBezTo>
                  <a:pt x="122" y="0"/>
                  <a:pt x="245" y="89"/>
                  <a:pt x="364" y="101"/>
                </a:cubicBezTo>
                <a:cubicBezTo>
                  <a:pt x="446" y="109"/>
                  <a:pt x="528" y="112"/>
                  <a:pt x="610" y="118"/>
                </a:cubicBezTo>
                <a:cubicBezTo>
                  <a:pt x="688" y="142"/>
                  <a:pt x="766" y="151"/>
                  <a:pt x="847" y="160"/>
                </a:cubicBezTo>
                <a:cubicBezTo>
                  <a:pt x="918" y="184"/>
                  <a:pt x="829" y="160"/>
                  <a:pt x="898" y="160"/>
                </a:cubicBezTo>
                <a:cubicBezTo>
                  <a:pt x="918" y="160"/>
                  <a:pt x="937" y="166"/>
                  <a:pt x="957" y="169"/>
                </a:cubicBezTo>
                <a:cubicBezTo>
                  <a:pt x="974" y="176"/>
                  <a:pt x="1035" y="201"/>
                  <a:pt x="1051" y="203"/>
                </a:cubicBezTo>
                <a:cubicBezTo>
                  <a:pt x="1093" y="209"/>
                  <a:pt x="1178" y="220"/>
                  <a:pt x="1178" y="220"/>
                </a:cubicBezTo>
                <a:cubicBezTo>
                  <a:pt x="1222" y="234"/>
                  <a:pt x="1313" y="253"/>
                  <a:pt x="1313" y="253"/>
                </a:cubicBezTo>
                <a:cubicBezTo>
                  <a:pt x="1338" y="270"/>
                  <a:pt x="1360" y="278"/>
                  <a:pt x="1389" y="287"/>
                </a:cubicBezTo>
                <a:cubicBezTo>
                  <a:pt x="1448" y="326"/>
                  <a:pt x="1548" y="359"/>
                  <a:pt x="1618" y="372"/>
                </a:cubicBezTo>
                <a:cubicBezTo>
                  <a:pt x="1656" y="397"/>
                  <a:pt x="1695" y="392"/>
                  <a:pt x="1737" y="406"/>
                </a:cubicBezTo>
                <a:cubicBezTo>
                  <a:pt x="1918" y="395"/>
                  <a:pt x="1833" y="397"/>
                  <a:pt x="1991" y="397"/>
                </a:cubicBezTo>
              </a:path>
            </a:pathLst>
          </a:custGeom>
          <a:noFill/>
          <a:ln w="28575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2567" name="Freeform 39">
            <a:extLst>
              <a:ext uri="{FF2B5EF4-FFF2-40B4-BE49-F238E27FC236}">
                <a16:creationId xmlns:a16="http://schemas.microsoft.com/office/drawing/2014/main" id="{8434FF86-DF79-4510-8061-3B64DAB56327}"/>
              </a:ext>
            </a:extLst>
          </p:cNvPr>
          <p:cNvSpPr>
            <a:spLocks/>
          </p:cNvSpPr>
          <p:nvPr/>
        </p:nvSpPr>
        <p:spPr bwMode="auto">
          <a:xfrm>
            <a:off x="5362575" y="3401343"/>
            <a:ext cx="3170238" cy="792162"/>
          </a:xfrm>
          <a:custGeom>
            <a:avLst/>
            <a:gdLst>
              <a:gd name="T0" fmla="*/ 0 w 1991"/>
              <a:gd name="T1" fmla="*/ 42 h 406"/>
              <a:gd name="T2" fmla="*/ 364 w 1991"/>
              <a:gd name="T3" fmla="*/ 101 h 406"/>
              <a:gd name="T4" fmla="*/ 610 w 1991"/>
              <a:gd name="T5" fmla="*/ 118 h 406"/>
              <a:gd name="T6" fmla="*/ 847 w 1991"/>
              <a:gd name="T7" fmla="*/ 160 h 406"/>
              <a:gd name="T8" fmla="*/ 898 w 1991"/>
              <a:gd name="T9" fmla="*/ 160 h 406"/>
              <a:gd name="T10" fmla="*/ 957 w 1991"/>
              <a:gd name="T11" fmla="*/ 169 h 406"/>
              <a:gd name="T12" fmla="*/ 1051 w 1991"/>
              <a:gd name="T13" fmla="*/ 203 h 406"/>
              <a:gd name="T14" fmla="*/ 1178 w 1991"/>
              <a:gd name="T15" fmla="*/ 220 h 406"/>
              <a:gd name="T16" fmla="*/ 1313 w 1991"/>
              <a:gd name="T17" fmla="*/ 253 h 406"/>
              <a:gd name="T18" fmla="*/ 1389 w 1991"/>
              <a:gd name="T19" fmla="*/ 287 h 406"/>
              <a:gd name="T20" fmla="*/ 1618 w 1991"/>
              <a:gd name="T21" fmla="*/ 372 h 406"/>
              <a:gd name="T22" fmla="*/ 1737 w 1991"/>
              <a:gd name="T23" fmla="*/ 406 h 406"/>
              <a:gd name="T24" fmla="*/ 1991 w 1991"/>
              <a:gd name="T25" fmla="*/ 397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91" h="406">
                <a:moveTo>
                  <a:pt x="0" y="42"/>
                </a:moveTo>
                <a:cubicBezTo>
                  <a:pt x="122" y="0"/>
                  <a:pt x="245" y="89"/>
                  <a:pt x="364" y="101"/>
                </a:cubicBezTo>
                <a:cubicBezTo>
                  <a:pt x="446" y="109"/>
                  <a:pt x="528" y="112"/>
                  <a:pt x="610" y="118"/>
                </a:cubicBezTo>
                <a:cubicBezTo>
                  <a:pt x="688" y="142"/>
                  <a:pt x="766" y="151"/>
                  <a:pt x="847" y="160"/>
                </a:cubicBezTo>
                <a:cubicBezTo>
                  <a:pt x="918" y="184"/>
                  <a:pt x="829" y="160"/>
                  <a:pt x="898" y="160"/>
                </a:cubicBezTo>
                <a:cubicBezTo>
                  <a:pt x="918" y="160"/>
                  <a:pt x="937" y="166"/>
                  <a:pt x="957" y="169"/>
                </a:cubicBezTo>
                <a:cubicBezTo>
                  <a:pt x="974" y="176"/>
                  <a:pt x="1035" y="201"/>
                  <a:pt x="1051" y="203"/>
                </a:cubicBezTo>
                <a:cubicBezTo>
                  <a:pt x="1093" y="209"/>
                  <a:pt x="1178" y="220"/>
                  <a:pt x="1178" y="220"/>
                </a:cubicBezTo>
                <a:cubicBezTo>
                  <a:pt x="1222" y="234"/>
                  <a:pt x="1313" y="253"/>
                  <a:pt x="1313" y="253"/>
                </a:cubicBezTo>
                <a:cubicBezTo>
                  <a:pt x="1338" y="270"/>
                  <a:pt x="1360" y="278"/>
                  <a:pt x="1389" y="287"/>
                </a:cubicBezTo>
                <a:cubicBezTo>
                  <a:pt x="1448" y="326"/>
                  <a:pt x="1548" y="359"/>
                  <a:pt x="1618" y="372"/>
                </a:cubicBezTo>
                <a:cubicBezTo>
                  <a:pt x="1656" y="397"/>
                  <a:pt x="1695" y="392"/>
                  <a:pt x="1737" y="406"/>
                </a:cubicBezTo>
                <a:cubicBezTo>
                  <a:pt x="1918" y="395"/>
                  <a:pt x="1833" y="397"/>
                  <a:pt x="1991" y="397"/>
                </a:cubicBezTo>
              </a:path>
            </a:pathLst>
          </a:custGeom>
          <a:noFill/>
          <a:ln w="28575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2570" name="Text Box 42">
            <a:extLst>
              <a:ext uri="{FF2B5EF4-FFF2-40B4-BE49-F238E27FC236}">
                <a16:creationId xmlns:a16="http://schemas.microsoft.com/office/drawing/2014/main" id="{0365D771-D166-4A9E-B8D4-CE0DD67753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266530"/>
            <a:ext cx="4392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400" b="1"/>
              <a:t>Река несудоходная</a:t>
            </a:r>
          </a:p>
        </p:txBody>
      </p:sp>
      <p:sp>
        <p:nvSpPr>
          <p:cNvPr id="22571" name="Text Box 43">
            <a:extLst>
              <a:ext uri="{FF2B5EF4-FFF2-40B4-BE49-F238E27FC236}">
                <a16:creationId xmlns:a16="http://schemas.microsoft.com/office/drawing/2014/main" id="{AA4A8AF2-862E-4052-B12D-D0FABFB4D0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5813" y="4193505"/>
            <a:ext cx="2989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400" b="1"/>
              <a:t>Река судоходная</a:t>
            </a:r>
          </a:p>
        </p:txBody>
      </p:sp>
      <p:sp>
        <p:nvSpPr>
          <p:cNvPr id="22542" name="Oval 14">
            <a:extLst>
              <a:ext uri="{FF2B5EF4-FFF2-40B4-BE49-F238E27FC236}">
                <a16:creationId xmlns:a16="http://schemas.microsoft.com/office/drawing/2014/main" id="{43165B5F-91B5-49F3-AA9E-F96739C93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0" y="3401343"/>
            <a:ext cx="71438" cy="73025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>
            <a:extLst>
              <a:ext uri="{FF2B5EF4-FFF2-40B4-BE49-F238E27FC236}">
                <a16:creationId xmlns:a16="http://schemas.microsoft.com/office/drawing/2014/main" id="{9CF81C16-5B35-4772-9189-299182ACC7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910" y="636971"/>
            <a:ext cx="9144000" cy="1052513"/>
          </a:xfrm>
        </p:spPr>
        <p:txBody>
          <a:bodyPr/>
          <a:lstStyle/>
          <a:p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Правила для площадных  объектов:</a:t>
            </a:r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90A0FF51-0D9B-4F97-9EDF-A020DCA2F1F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3662" y="1844824"/>
            <a:ext cx="8726808" cy="1439713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altLang="ru-KZ" sz="2400" b="1" dirty="0"/>
              <a:t>Направление </a:t>
            </a:r>
            <a:r>
              <a:rPr lang="ru-RU" altLang="ru-KZ" sz="2400" b="1" dirty="0" err="1"/>
              <a:t>цифрования</a:t>
            </a:r>
            <a:r>
              <a:rPr lang="ru-RU" altLang="ru-KZ" sz="2400" b="1" dirty="0"/>
              <a:t> должно быть всегда одинаковым (например, чтобы объект, который цифруется был всегда справа) 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ru-RU" altLang="ru-KZ" b="1" dirty="0"/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ru-RU" altLang="ru-KZ" b="1" dirty="0"/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ru-RU" altLang="ru-KZ" b="1" dirty="0"/>
          </a:p>
        </p:txBody>
      </p:sp>
      <p:sp>
        <p:nvSpPr>
          <p:cNvPr id="17420" name="Freeform 12">
            <a:extLst>
              <a:ext uri="{FF2B5EF4-FFF2-40B4-BE49-F238E27FC236}">
                <a16:creationId xmlns:a16="http://schemas.microsoft.com/office/drawing/2014/main" id="{7146B4C2-037B-485E-B37E-ED98F91E5287}"/>
              </a:ext>
            </a:extLst>
          </p:cNvPr>
          <p:cNvSpPr>
            <a:spLocks/>
          </p:cNvSpPr>
          <p:nvPr/>
        </p:nvSpPr>
        <p:spPr bwMode="auto">
          <a:xfrm>
            <a:off x="5795963" y="3933825"/>
            <a:ext cx="3254375" cy="615950"/>
          </a:xfrm>
          <a:custGeom>
            <a:avLst/>
            <a:gdLst>
              <a:gd name="T0" fmla="*/ 0 w 2050"/>
              <a:gd name="T1" fmla="*/ 305 h 388"/>
              <a:gd name="T2" fmla="*/ 60 w 2050"/>
              <a:gd name="T3" fmla="*/ 237 h 388"/>
              <a:gd name="T4" fmla="*/ 161 w 2050"/>
              <a:gd name="T5" fmla="*/ 93 h 388"/>
              <a:gd name="T6" fmla="*/ 246 w 2050"/>
              <a:gd name="T7" fmla="*/ 51 h 388"/>
              <a:gd name="T8" fmla="*/ 297 w 2050"/>
              <a:gd name="T9" fmla="*/ 17 h 388"/>
              <a:gd name="T10" fmla="*/ 348 w 2050"/>
              <a:gd name="T11" fmla="*/ 0 h 388"/>
              <a:gd name="T12" fmla="*/ 509 w 2050"/>
              <a:gd name="T13" fmla="*/ 26 h 388"/>
              <a:gd name="T14" fmla="*/ 627 w 2050"/>
              <a:gd name="T15" fmla="*/ 76 h 388"/>
              <a:gd name="T16" fmla="*/ 729 w 2050"/>
              <a:gd name="T17" fmla="*/ 136 h 388"/>
              <a:gd name="T18" fmla="*/ 847 w 2050"/>
              <a:gd name="T19" fmla="*/ 246 h 388"/>
              <a:gd name="T20" fmla="*/ 890 w 2050"/>
              <a:gd name="T21" fmla="*/ 297 h 388"/>
              <a:gd name="T22" fmla="*/ 966 w 2050"/>
              <a:gd name="T23" fmla="*/ 322 h 388"/>
              <a:gd name="T24" fmla="*/ 1102 w 2050"/>
              <a:gd name="T25" fmla="*/ 373 h 388"/>
              <a:gd name="T26" fmla="*/ 1271 w 2050"/>
              <a:gd name="T27" fmla="*/ 356 h 388"/>
              <a:gd name="T28" fmla="*/ 1322 w 2050"/>
              <a:gd name="T29" fmla="*/ 322 h 388"/>
              <a:gd name="T30" fmla="*/ 1406 w 2050"/>
              <a:gd name="T31" fmla="*/ 271 h 388"/>
              <a:gd name="T32" fmla="*/ 1508 w 2050"/>
              <a:gd name="T33" fmla="*/ 203 h 388"/>
              <a:gd name="T34" fmla="*/ 1593 w 2050"/>
              <a:gd name="T35" fmla="*/ 144 h 388"/>
              <a:gd name="T36" fmla="*/ 1720 w 2050"/>
              <a:gd name="T37" fmla="*/ 85 h 388"/>
              <a:gd name="T38" fmla="*/ 1906 w 2050"/>
              <a:gd name="T39" fmla="*/ 110 h 388"/>
              <a:gd name="T40" fmla="*/ 2008 w 2050"/>
              <a:gd name="T41" fmla="*/ 161 h 388"/>
              <a:gd name="T42" fmla="*/ 2033 w 2050"/>
              <a:gd name="T43" fmla="*/ 186 h 388"/>
              <a:gd name="T44" fmla="*/ 2050 w 2050"/>
              <a:gd name="T45" fmla="*/ 212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050" h="388">
                <a:moveTo>
                  <a:pt x="0" y="305"/>
                </a:moveTo>
                <a:cubicBezTo>
                  <a:pt x="19" y="277"/>
                  <a:pt x="43" y="267"/>
                  <a:pt x="60" y="237"/>
                </a:cubicBezTo>
                <a:cubicBezTo>
                  <a:pt x="96" y="173"/>
                  <a:pt x="84" y="121"/>
                  <a:pt x="161" y="93"/>
                </a:cubicBezTo>
                <a:cubicBezTo>
                  <a:pt x="190" y="66"/>
                  <a:pt x="209" y="63"/>
                  <a:pt x="246" y="51"/>
                </a:cubicBezTo>
                <a:cubicBezTo>
                  <a:pt x="263" y="40"/>
                  <a:pt x="278" y="23"/>
                  <a:pt x="297" y="17"/>
                </a:cubicBezTo>
                <a:cubicBezTo>
                  <a:pt x="314" y="11"/>
                  <a:pt x="348" y="0"/>
                  <a:pt x="348" y="0"/>
                </a:cubicBezTo>
                <a:cubicBezTo>
                  <a:pt x="400" y="8"/>
                  <a:pt x="459" y="7"/>
                  <a:pt x="509" y="26"/>
                </a:cubicBezTo>
                <a:cubicBezTo>
                  <a:pt x="549" y="41"/>
                  <a:pt x="586" y="63"/>
                  <a:pt x="627" y="76"/>
                </a:cubicBezTo>
                <a:cubicBezTo>
                  <a:pt x="659" y="101"/>
                  <a:pt x="699" y="110"/>
                  <a:pt x="729" y="136"/>
                </a:cubicBezTo>
                <a:cubicBezTo>
                  <a:pt x="771" y="173"/>
                  <a:pt x="802" y="215"/>
                  <a:pt x="847" y="246"/>
                </a:cubicBezTo>
                <a:cubicBezTo>
                  <a:pt x="858" y="276"/>
                  <a:pt x="854" y="279"/>
                  <a:pt x="890" y="297"/>
                </a:cubicBezTo>
                <a:cubicBezTo>
                  <a:pt x="894" y="299"/>
                  <a:pt x="951" y="317"/>
                  <a:pt x="966" y="322"/>
                </a:cubicBezTo>
                <a:cubicBezTo>
                  <a:pt x="1012" y="337"/>
                  <a:pt x="1054" y="359"/>
                  <a:pt x="1102" y="373"/>
                </a:cubicBezTo>
                <a:cubicBezTo>
                  <a:pt x="1159" y="369"/>
                  <a:pt x="1224" y="388"/>
                  <a:pt x="1271" y="356"/>
                </a:cubicBezTo>
                <a:cubicBezTo>
                  <a:pt x="1333" y="314"/>
                  <a:pt x="1262" y="341"/>
                  <a:pt x="1322" y="322"/>
                </a:cubicBezTo>
                <a:cubicBezTo>
                  <a:pt x="1349" y="303"/>
                  <a:pt x="1379" y="290"/>
                  <a:pt x="1406" y="271"/>
                </a:cubicBezTo>
                <a:cubicBezTo>
                  <a:pt x="1432" y="233"/>
                  <a:pt x="1466" y="218"/>
                  <a:pt x="1508" y="203"/>
                </a:cubicBezTo>
                <a:cubicBezTo>
                  <a:pt x="1537" y="166"/>
                  <a:pt x="1548" y="156"/>
                  <a:pt x="1593" y="144"/>
                </a:cubicBezTo>
                <a:cubicBezTo>
                  <a:pt x="1620" y="104"/>
                  <a:pt x="1674" y="96"/>
                  <a:pt x="1720" y="85"/>
                </a:cubicBezTo>
                <a:cubicBezTo>
                  <a:pt x="1783" y="92"/>
                  <a:pt x="1843" y="103"/>
                  <a:pt x="1906" y="110"/>
                </a:cubicBezTo>
                <a:cubicBezTo>
                  <a:pt x="1976" y="133"/>
                  <a:pt x="1942" y="117"/>
                  <a:pt x="2008" y="161"/>
                </a:cubicBezTo>
                <a:cubicBezTo>
                  <a:pt x="2018" y="168"/>
                  <a:pt x="2026" y="177"/>
                  <a:pt x="2033" y="186"/>
                </a:cubicBezTo>
                <a:cubicBezTo>
                  <a:pt x="2040" y="194"/>
                  <a:pt x="2050" y="212"/>
                  <a:pt x="2050" y="212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cmpd="sng">
                <a:solidFill>
                  <a:srgbClr val="FF33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7461" name="Rectangle 53">
            <a:extLst>
              <a:ext uri="{FF2B5EF4-FFF2-40B4-BE49-F238E27FC236}">
                <a16:creationId xmlns:a16="http://schemas.microsoft.com/office/drawing/2014/main" id="{E998B108-AD6E-4D5E-B6A8-D0FE1D8F91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3284538"/>
            <a:ext cx="1706562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7462" name="Oval 54">
            <a:extLst>
              <a:ext uri="{FF2B5EF4-FFF2-40B4-BE49-F238E27FC236}">
                <a16:creationId xmlns:a16="http://schemas.microsoft.com/office/drawing/2014/main" id="{3C46161D-E1AF-4A85-92B3-DFDB97BAA5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2997200"/>
            <a:ext cx="1152525" cy="11525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7463" name="Freeform 55">
            <a:extLst>
              <a:ext uri="{FF2B5EF4-FFF2-40B4-BE49-F238E27FC236}">
                <a16:creationId xmlns:a16="http://schemas.microsoft.com/office/drawing/2014/main" id="{75CB64B8-52D8-4D7A-86E6-96AB6A24208B}"/>
              </a:ext>
            </a:extLst>
          </p:cNvPr>
          <p:cNvSpPr>
            <a:spLocks/>
          </p:cNvSpPr>
          <p:nvPr/>
        </p:nvSpPr>
        <p:spPr bwMode="auto">
          <a:xfrm>
            <a:off x="3792482" y="3891403"/>
            <a:ext cx="1909763" cy="1425575"/>
          </a:xfrm>
          <a:custGeom>
            <a:avLst/>
            <a:gdLst>
              <a:gd name="T0" fmla="*/ 127 w 1203"/>
              <a:gd name="T1" fmla="*/ 145 h 898"/>
              <a:gd name="T2" fmla="*/ 229 w 1203"/>
              <a:gd name="T3" fmla="*/ 94 h 898"/>
              <a:gd name="T4" fmla="*/ 322 w 1203"/>
              <a:gd name="T5" fmla="*/ 60 h 898"/>
              <a:gd name="T6" fmla="*/ 737 w 1203"/>
              <a:gd name="T7" fmla="*/ 43 h 898"/>
              <a:gd name="T8" fmla="*/ 864 w 1203"/>
              <a:gd name="T9" fmla="*/ 94 h 898"/>
              <a:gd name="T10" fmla="*/ 1025 w 1203"/>
              <a:gd name="T11" fmla="*/ 195 h 898"/>
              <a:gd name="T12" fmla="*/ 1068 w 1203"/>
              <a:gd name="T13" fmla="*/ 221 h 898"/>
              <a:gd name="T14" fmla="*/ 1119 w 1203"/>
              <a:gd name="T15" fmla="*/ 255 h 898"/>
              <a:gd name="T16" fmla="*/ 1195 w 1203"/>
              <a:gd name="T17" fmla="*/ 373 h 898"/>
              <a:gd name="T18" fmla="*/ 1144 w 1203"/>
              <a:gd name="T19" fmla="*/ 577 h 898"/>
              <a:gd name="T20" fmla="*/ 1025 w 1203"/>
              <a:gd name="T21" fmla="*/ 678 h 898"/>
              <a:gd name="T22" fmla="*/ 924 w 1203"/>
              <a:gd name="T23" fmla="*/ 788 h 898"/>
              <a:gd name="T24" fmla="*/ 822 w 1203"/>
              <a:gd name="T25" fmla="*/ 882 h 898"/>
              <a:gd name="T26" fmla="*/ 771 w 1203"/>
              <a:gd name="T27" fmla="*/ 898 h 898"/>
              <a:gd name="T28" fmla="*/ 720 w 1203"/>
              <a:gd name="T29" fmla="*/ 831 h 898"/>
              <a:gd name="T30" fmla="*/ 661 w 1203"/>
              <a:gd name="T31" fmla="*/ 687 h 898"/>
              <a:gd name="T32" fmla="*/ 585 w 1203"/>
              <a:gd name="T33" fmla="*/ 644 h 898"/>
              <a:gd name="T34" fmla="*/ 407 w 1203"/>
              <a:gd name="T35" fmla="*/ 661 h 898"/>
              <a:gd name="T36" fmla="*/ 297 w 1203"/>
              <a:gd name="T37" fmla="*/ 721 h 898"/>
              <a:gd name="T38" fmla="*/ 229 w 1203"/>
              <a:gd name="T39" fmla="*/ 712 h 898"/>
              <a:gd name="T40" fmla="*/ 119 w 1203"/>
              <a:gd name="T41" fmla="*/ 644 h 898"/>
              <a:gd name="T42" fmla="*/ 51 w 1203"/>
              <a:gd name="T43" fmla="*/ 577 h 898"/>
              <a:gd name="T44" fmla="*/ 17 w 1203"/>
              <a:gd name="T45" fmla="*/ 526 h 898"/>
              <a:gd name="T46" fmla="*/ 0 w 1203"/>
              <a:gd name="T47" fmla="*/ 500 h 898"/>
              <a:gd name="T48" fmla="*/ 9 w 1203"/>
              <a:gd name="T49" fmla="*/ 306 h 898"/>
              <a:gd name="T50" fmla="*/ 26 w 1203"/>
              <a:gd name="T51" fmla="*/ 178 h 898"/>
              <a:gd name="T52" fmla="*/ 127 w 1203"/>
              <a:gd name="T53" fmla="*/ 145 h 8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03" h="898">
                <a:moveTo>
                  <a:pt x="127" y="145"/>
                </a:moveTo>
                <a:cubicBezTo>
                  <a:pt x="164" y="132"/>
                  <a:pt x="191" y="106"/>
                  <a:pt x="229" y="94"/>
                </a:cubicBezTo>
                <a:cubicBezTo>
                  <a:pt x="262" y="73"/>
                  <a:pt x="283" y="67"/>
                  <a:pt x="322" y="60"/>
                </a:cubicBezTo>
                <a:cubicBezTo>
                  <a:pt x="414" y="0"/>
                  <a:pt x="698" y="42"/>
                  <a:pt x="737" y="43"/>
                </a:cubicBezTo>
                <a:cubicBezTo>
                  <a:pt x="781" y="57"/>
                  <a:pt x="821" y="78"/>
                  <a:pt x="864" y="94"/>
                </a:cubicBezTo>
                <a:cubicBezTo>
                  <a:pt x="917" y="133"/>
                  <a:pt x="967" y="166"/>
                  <a:pt x="1025" y="195"/>
                </a:cubicBezTo>
                <a:cubicBezTo>
                  <a:pt x="1040" y="203"/>
                  <a:pt x="1054" y="212"/>
                  <a:pt x="1068" y="221"/>
                </a:cubicBezTo>
                <a:cubicBezTo>
                  <a:pt x="1085" y="232"/>
                  <a:pt x="1119" y="255"/>
                  <a:pt x="1119" y="255"/>
                </a:cubicBezTo>
                <a:cubicBezTo>
                  <a:pt x="1149" y="295"/>
                  <a:pt x="1178" y="327"/>
                  <a:pt x="1195" y="373"/>
                </a:cubicBezTo>
                <a:cubicBezTo>
                  <a:pt x="1186" y="511"/>
                  <a:pt x="1203" y="496"/>
                  <a:pt x="1144" y="577"/>
                </a:cubicBezTo>
                <a:cubicBezTo>
                  <a:pt x="1128" y="622"/>
                  <a:pt x="1071" y="664"/>
                  <a:pt x="1025" y="678"/>
                </a:cubicBezTo>
                <a:cubicBezTo>
                  <a:pt x="1000" y="716"/>
                  <a:pt x="968" y="774"/>
                  <a:pt x="924" y="788"/>
                </a:cubicBezTo>
                <a:cubicBezTo>
                  <a:pt x="884" y="828"/>
                  <a:pt x="872" y="849"/>
                  <a:pt x="822" y="882"/>
                </a:cubicBezTo>
                <a:cubicBezTo>
                  <a:pt x="807" y="892"/>
                  <a:pt x="771" y="898"/>
                  <a:pt x="771" y="898"/>
                </a:cubicBezTo>
                <a:cubicBezTo>
                  <a:pt x="723" y="876"/>
                  <a:pt x="736" y="877"/>
                  <a:pt x="720" y="831"/>
                </a:cubicBezTo>
                <a:cubicBezTo>
                  <a:pt x="715" y="776"/>
                  <a:pt x="723" y="706"/>
                  <a:pt x="661" y="687"/>
                </a:cubicBezTo>
                <a:cubicBezTo>
                  <a:pt x="603" y="648"/>
                  <a:pt x="629" y="660"/>
                  <a:pt x="585" y="644"/>
                </a:cubicBezTo>
                <a:cubicBezTo>
                  <a:pt x="526" y="648"/>
                  <a:pt x="461" y="636"/>
                  <a:pt x="407" y="661"/>
                </a:cubicBezTo>
                <a:cubicBezTo>
                  <a:pt x="366" y="679"/>
                  <a:pt x="340" y="706"/>
                  <a:pt x="297" y="721"/>
                </a:cubicBezTo>
                <a:cubicBezTo>
                  <a:pt x="274" y="718"/>
                  <a:pt x="251" y="720"/>
                  <a:pt x="229" y="712"/>
                </a:cubicBezTo>
                <a:cubicBezTo>
                  <a:pt x="201" y="702"/>
                  <a:pt x="145" y="662"/>
                  <a:pt x="119" y="644"/>
                </a:cubicBezTo>
                <a:cubicBezTo>
                  <a:pt x="99" y="615"/>
                  <a:pt x="73" y="604"/>
                  <a:pt x="51" y="577"/>
                </a:cubicBezTo>
                <a:cubicBezTo>
                  <a:pt x="38" y="561"/>
                  <a:pt x="28" y="543"/>
                  <a:pt x="17" y="526"/>
                </a:cubicBezTo>
                <a:cubicBezTo>
                  <a:pt x="11" y="517"/>
                  <a:pt x="0" y="500"/>
                  <a:pt x="0" y="500"/>
                </a:cubicBezTo>
                <a:cubicBezTo>
                  <a:pt x="3" y="435"/>
                  <a:pt x="5" y="371"/>
                  <a:pt x="9" y="306"/>
                </a:cubicBezTo>
                <a:cubicBezTo>
                  <a:pt x="9" y="299"/>
                  <a:pt x="20" y="184"/>
                  <a:pt x="26" y="178"/>
                </a:cubicBezTo>
                <a:cubicBezTo>
                  <a:pt x="40" y="163"/>
                  <a:pt x="207" y="145"/>
                  <a:pt x="127" y="145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7464" name="Line 56">
            <a:extLst>
              <a:ext uri="{FF2B5EF4-FFF2-40B4-BE49-F238E27FC236}">
                <a16:creationId xmlns:a16="http://schemas.microsoft.com/office/drawing/2014/main" id="{A7C33FB9-C3F1-47CA-B96B-6EE197FFB94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00113" y="3213100"/>
            <a:ext cx="0" cy="1008063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7467" name="Line 59">
            <a:extLst>
              <a:ext uri="{FF2B5EF4-FFF2-40B4-BE49-F238E27FC236}">
                <a16:creationId xmlns:a16="http://schemas.microsoft.com/office/drawing/2014/main" id="{2572CFB9-0279-4EBA-895A-8F930B37D172}"/>
              </a:ext>
            </a:extLst>
          </p:cNvPr>
          <p:cNvSpPr>
            <a:spLocks noChangeShapeType="1"/>
          </p:cNvSpPr>
          <p:nvPr/>
        </p:nvSpPr>
        <p:spPr bwMode="auto">
          <a:xfrm>
            <a:off x="6732588" y="2781300"/>
            <a:ext cx="1008062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7468" name="Line 60">
            <a:extLst>
              <a:ext uri="{FF2B5EF4-FFF2-40B4-BE49-F238E27FC236}">
                <a16:creationId xmlns:a16="http://schemas.microsoft.com/office/drawing/2014/main" id="{526FD133-A395-4F48-AAAB-0EAC009923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03557" y="4107303"/>
            <a:ext cx="0" cy="1008062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7469" name="Line 61">
            <a:extLst>
              <a:ext uri="{FF2B5EF4-FFF2-40B4-BE49-F238E27FC236}">
                <a16:creationId xmlns:a16="http://schemas.microsoft.com/office/drawing/2014/main" id="{5D8417EE-F960-4515-B84A-832FDD896250}"/>
              </a:ext>
            </a:extLst>
          </p:cNvPr>
          <p:cNvSpPr>
            <a:spLocks noChangeShapeType="1"/>
          </p:cNvSpPr>
          <p:nvPr/>
        </p:nvSpPr>
        <p:spPr bwMode="auto">
          <a:xfrm>
            <a:off x="4224282" y="3604065"/>
            <a:ext cx="1008063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7470" name="Oval 62">
            <a:extLst>
              <a:ext uri="{FF2B5EF4-FFF2-40B4-BE49-F238E27FC236}">
                <a16:creationId xmlns:a16="http://schemas.microsoft.com/office/drawing/2014/main" id="{EE81FA60-4CD8-4846-BC03-5248C2D7F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8488" y="3933825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7471" name="Oval 63">
            <a:extLst>
              <a:ext uri="{FF2B5EF4-FFF2-40B4-BE49-F238E27FC236}">
                <a16:creationId xmlns:a16="http://schemas.microsoft.com/office/drawing/2014/main" id="{4F43D180-CD15-4F57-8EB4-AA343FD3D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4149725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7472" name="Oval 64">
            <a:extLst>
              <a:ext uri="{FF2B5EF4-FFF2-40B4-BE49-F238E27FC236}">
                <a16:creationId xmlns:a16="http://schemas.microsoft.com/office/drawing/2014/main" id="{AFBD20B8-67CD-4670-AE1F-64F370D0CE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4282" y="4972490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7473" name="Oval 65">
            <a:extLst>
              <a:ext uri="{FF2B5EF4-FFF2-40B4-BE49-F238E27FC236}">
                <a16:creationId xmlns:a16="http://schemas.microsoft.com/office/drawing/2014/main" id="{7046BAB9-5D79-4F6F-A963-37F4258F67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9457" y="4683565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7474" name="Oval 66">
            <a:extLst>
              <a:ext uri="{FF2B5EF4-FFF2-40B4-BE49-F238E27FC236}">
                <a16:creationId xmlns:a16="http://schemas.microsoft.com/office/drawing/2014/main" id="{CE4AF792-61BB-40DA-83EF-06023F982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3920" y="4107303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7475" name="Oval 67">
            <a:extLst>
              <a:ext uri="{FF2B5EF4-FFF2-40B4-BE49-F238E27FC236}">
                <a16:creationId xmlns:a16="http://schemas.microsoft.com/office/drawing/2014/main" id="{7A7E5F44-D742-461A-81A2-6C12A4269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0182" y="3891403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7476" name="Oval 68">
            <a:extLst>
              <a:ext uri="{FF2B5EF4-FFF2-40B4-BE49-F238E27FC236}">
                <a16:creationId xmlns:a16="http://schemas.microsoft.com/office/drawing/2014/main" id="{13F1AEB3-D1E6-4066-A58B-6EA954122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7882" y="4035865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7477" name="Oval 69">
            <a:extLst>
              <a:ext uri="{FF2B5EF4-FFF2-40B4-BE49-F238E27FC236}">
                <a16:creationId xmlns:a16="http://schemas.microsoft.com/office/drawing/2014/main" id="{5EFD05F6-730F-4810-9C69-69B57A786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4145" y="4467665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7478" name="Oval 70">
            <a:extLst>
              <a:ext uri="{FF2B5EF4-FFF2-40B4-BE49-F238E27FC236}">
                <a16:creationId xmlns:a16="http://schemas.microsoft.com/office/drawing/2014/main" id="{8F29D27C-1B90-4E86-A941-AEBD4A144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6807" y="4899465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7479" name="Oval 71">
            <a:extLst>
              <a:ext uri="{FF2B5EF4-FFF2-40B4-BE49-F238E27FC236}">
                <a16:creationId xmlns:a16="http://schemas.microsoft.com/office/drawing/2014/main" id="{53A8667A-21FF-4C98-93C0-7F6A12A7DF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445" y="5259828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7480" name="Oval 72">
            <a:extLst>
              <a:ext uri="{FF2B5EF4-FFF2-40B4-BE49-F238E27FC236}">
                <a16:creationId xmlns:a16="http://schemas.microsoft.com/office/drawing/2014/main" id="{61C82BFF-EC87-4223-9492-50904C4A73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1982" y="4972490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7481" name="Oval 73">
            <a:extLst>
              <a:ext uri="{FF2B5EF4-FFF2-40B4-BE49-F238E27FC236}">
                <a16:creationId xmlns:a16="http://schemas.microsoft.com/office/drawing/2014/main" id="{EB85BE15-AA2C-48E6-A45C-3E0CC19B8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1620" y="4899465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7482" name="Oval 74">
            <a:extLst>
              <a:ext uri="{FF2B5EF4-FFF2-40B4-BE49-F238E27FC236}">
                <a16:creationId xmlns:a16="http://schemas.microsoft.com/office/drawing/2014/main" id="{C3E7873B-D14F-4549-9B64-98C69F7D93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3573463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7483" name="Oval 75">
            <a:extLst>
              <a:ext uri="{FF2B5EF4-FFF2-40B4-BE49-F238E27FC236}">
                <a16:creationId xmlns:a16="http://schemas.microsoft.com/office/drawing/2014/main" id="{DEC3387C-BF53-4A0E-A666-5B57516BF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5825" y="2924175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7484" name="Oval 76">
            <a:extLst>
              <a:ext uri="{FF2B5EF4-FFF2-40B4-BE49-F238E27FC236}">
                <a16:creationId xmlns:a16="http://schemas.microsoft.com/office/drawing/2014/main" id="{03BC52B1-5F31-43D6-B8BA-7947C6ABE5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4025" y="3213100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7485" name="Oval 77">
            <a:extLst>
              <a:ext uri="{FF2B5EF4-FFF2-40B4-BE49-F238E27FC236}">
                <a16:creationId xmlns:a16="http://schemas.microsoft.com/office/drawing/2014/main" id="{7CFA4006-36CA-4C1D-AB03-85031BE40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2088" y="3573463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7486" name="Oval 78">
            <a:extLst>
              <a:ext uri="{FF2B5EF4-FFF2-40B4-BE49-F238E27FC236}">
                <a16:creationId xmlns:a16="http://schemas.microsoft.com/office/drawing/2014/main" id="{DE731318-AB6B-4F1D-B122-9839E77032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25" y="3141663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7487" name="Oval 79">
            <a:extLst>
              <a:ext uri="{FF2B5EF4-FFF2-40B4-BE49-F238E27FC236}">
                <a16:creationId xmlns:a16="http://schemas.microsoft.com/office/drawing/2014/main" id="{C61BBD6E-8948-4D70-AB37-98B5CF0382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0650" y="3933825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7488" name="Oval 80">
            <a:extLst>
              <a:ext uri="{FF2B5EF4-FFF2-40B4-BE49-F238E27FC236}">
                <a16:creationId xmlns:a16="http://schemas.microsoft.com/office/drawing/2014/main" id="{E4BA02A5-439E-45E1-B62D-3B617C9F02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0288" y="4076700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7489" name="Oval 81">
            <a:extLst>
              <a:ext uri="{FF2B5EF4-FFF2-40B4-BE49-F238E27FC236}">
                <a16:creationId xmlns:a16="http://schemas.microsoft.com/office/drawing/2014/main" id="{51FE5EB7-3352-46A2-BE00-28919E07F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238" y="3213100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7490" name="Oval 82">
            <a:extLst>
              <a:ext uri="{FF2B5EF4-FFF2-40B4-BE49-F238E27FC236}">
                <a16:creationId xmlns:a16="http://schemas.microsoft.com/office/drawing/2014/main" id="{7797C442-1108-4747-860C-4D793BF15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3213100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7491" name="Oval 83">
            <a:extLst>
              <a:ext uri="{FF2B5EF4-FFF2-40B4-BE49-F238E27FC236}">
                <a16:creationId xmlns:a16="http://schemas.microsoft.com/office/drawing/2014/main" id="{DE92B1F5-B614-4C17-AEAA-ED7F627B6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238" y="4149725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>
            <a:extLst>
              <a:ext uri="{FF2B5EF4-FFF2-40B4-BE49-F238E27FC236}">
                <a16:creationId xmlns:a16="http://schemas.microsoft.com/office/drawing/2014/main" id="{314BD68A-C78D-4696-8825-F5CA5F50AE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52513"/>
          </a:xfrm>
        </p:spPr>
        <p:txBody>
          <a:bodyPr/>
          <a:lstStyle/>
          <a:p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Правила для площадных  объектов:</a:t>
            </a:r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A0382735-746F-4BE5-A713-98D0454D9C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4" y="1384968"/>
            <a:ext cx="9144000" cy="594995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ru-RU" altLang="ru-KZ" b="1" dirty="0"/>
              <a:t> 2.  Правило </a:t>
            </a:r>
            <a:r>
              <a:rPr lang="ru-RU" altLang="ru-KZ" b="1" dirty="0" err="1"/>
              <a:t>цифрования</a:t>
            </a:r>
            <a:r>
              <a:rPr lang="ru-RU" altLang="ru-KZ" b="1" dirty="0"/>
              <a:t> внутренних границ объекта ( «дырок») – получится так, что внешние границы и внутренние границы будут оцифрованы в противоположных направлениях</a:t>
            </a:r>
            <a:endParaRPr lang="en-US" altLang="ru-KZ" b="1" dirty="0"/>
          </a:p>
        </p:txBody>
      </p:sp>
      <p:sp>
        <p:nvSpPr>
          <p:cNvPr id="23556" name="Freeform 4">
            <a:extLst>
              <a:ext uri="{FF2B5EF4-FFF2-40B4-BE49-F238E27FC236}">
                <a16:creationId xmlns:a16="http://schemas.microsoft.com/office/drawing/2014/main" id="{B4448F90-89D7-4210-B848-8F6B56C37FF7}"/>
              </a:ext>
            </a:extLst>
          </p:cNvPr>
          <p:cNvSpPr>
            <a:spLocks/>
          </p:cNvSpPr>
          <p:nvPr/>
        </p:nvSpPr>
        <p:spPr bwMode="auto">
          <a:xfrm>
            <a:off x="5795963" y="3040448"/>
            <a:ext cx="3254375" cy="615950"/>
          </a:xfrm>
          <a:custGeom>
            <a:avLst/>
            <a:gdLst>
              <a:gd name="T0" fmla="*/ 0 w 2050"/>
              <a:gd name="T1" fmla="*/ 305 h 388"/>
              <a:gd name="T2" fmla="*/ 60 w 2050"/>
              <a:gd name="T3" fmla="*/ 237 h 388"/>
              <a:gd name="T4" fmla="*/ 161 w 2050"/>
              <a:gd name="T5" fmla="*/ 93 h 388"/>
              <a:gd name="T6" fmla="*/ 246 w 2050"/>
              <a:gd name="T7" fmla="*/ 51 h 388"/>
              <a:gd name="T8" fmla="*/ 297 w 2050"/>
              <a:gd name="T9" fmla="*/ 17 h 388"/>
              <a:gd name="T10" fmla="*/ 348 w 2050"/>
              <a:gd name="T11" fmla="*/ 0 h 388"/>
              <a:gd name="T12" fmla="*/ 509 w 2050"/>
              <a:gd name="T13" fmla="*/ 26 h 388"/>
              <a:gd name="T14" fmla="*/ 627 w 2050"/>
              <a:gd name="T15" fmla="*/ 76 h 388"/>
              <a:gd name="T16" fmla="*/ 729 w 2050"/>
              <a:gd name="T17" fmla="*/ 136 h 388"/>
              <a:gd name="T18" fmla="*/ 847 w 2050"/>
              <a:gd name="T19" fmla="*/ 246 h 388"/>
              <a:gd name="T20" fmla="*/ 890 w 2050"/>
              <a:gd name="T21" fmla="*/ 297 h 388"/>
              <a:gd name="T22" fmla="*/ 966 w 2050"/>
              <a:gd name="T23" fmla="*/ 322 h 388"/>
              <a:gd name="T24" fmla="*/ 1102 w 2050"/>
              <a:gd name="T25" fmla="*/ 373 h 388"/>
              <a:gd name="T26" fmla="*/ 1271 w 2050"/>
              <a:gd name="T27" fmla="*/ 356 h 388"/>
              <a:gd name="T28" fmla="*/ 1322 w 2050"/>
              <a:gd name="T29" fmla="*/ 322 h 388"/>
              <a:gd name="T30" fmla="*/ 1406 w 2050"/>
              <a:gd name="T31" fmla="*/ 271 h 388"/>
              <a:gd name="T32" fmla="*/ 1508 w 2050"/>
              <a:gd name="T33" fmla="*/ 203 h 388"/>
              <a:gd name="T34" fmla="*/ 1593 w 2050"/>
              <a:gd name="T35" fmla="*/ 144 h 388"/>
              <a:gd name="T36" fmla="*/ 1720 w 2050"/>
              <a:gd name="T37" fmla="*/ 85 h 388"/>
              <a:gd name="T38" fmla="*/ 1906 w 2050"/>
              <a:gd name="T39" fmla="*/ 110 h 388"/>
              <a:gd name="T40" fmla="*/ 2008 w 2050"/>
              <a:gd name="T41" fmla="*/ 161 h 388"/>
              <a:gd name="T42" fmla="*/ 2033 w 2050"/>
              <a:gd name="T43" fmla="*/ 186 h 388"/>
              <a:gd name="T44" fmla="*/ 2050 w 2050"/>
              <a:gd name="T45" fmla="*/ 212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050" h="388">
                <a:moveTo>
                  <a:pt x="0" y="305"/>
                </a:moveTo>
                <a:cubicBezTo>
                  <a:pt x="19" y="277"/>
                  <a:pt x="43" y="267"/>
                  <a:pt x="60" y="237"/>
                </a:cubicBezTo>
                <a:cubicBezTo>
                  <a:pt x="96" y="173"/>
                  <a:pt x="84" y="121"/>
                  <a:pt x="161" y="93"/>
                </a:cubicBezTo>
                <a:cubicBezTo>
                  <a:pt x="190" y="66"/>
                  <a:pt x="209" y="63"/>
                  <a:pt x="246" y="51"/>
                </a:cubicBezTo>
                <a:cubicBezTo>
                  <a:pt x="263" y="40"/>
                  <a:pt x="278" y="23"/>
                  <a:pt x="297" y="17"/>
                </a:cubicBezTo>
                <a:cubicBezTo>
                  <a:pt x="314" y="11"/>
                  <a:pt x="348" y="0"/>
                  <a:pt x="348" y="0"/>
                </a:cubicBezTo>
                <a:cubicBezTo>
                  <a:pt x="400" y="8"/>
                  <a:pt x="459" y="7"/>
                  <a:pt x="509" y="26"/>
                </a:cubicBezTo>
                <a:cubicBezTo>
                  <a:pt x="549" y="41"/>
                  <a:pt x="586" y="63"/>
                  <a:pt x="627" y="76"/>
                </a:cubicBezTo>
                <a:cubicBezTo>
                  <a:pt x="659" y="101"/>
                  <a:pt x="699" y="110"/>
                  <a:pt x="729" y="136"/>
                </a:cubicBezTo>
                <a:cubicBezTo>
                  <a:pt x="771" y="173"/>
                  <a:pt x="802" y="215"/>
                  <a:pt x="847" y="246"/>
                </a:cubicBezTo>
                <a:cubicBezTo>
                  <a:pt x="858" y="276"/>
                  <a:pt x="854" y="279"/>
                  <a:pt x="890" y="297"/>
                </a:cubicBezTo>
                <a:cubicBezTo>
                  <a:pt x="894" y="299"/>
                  <a:pt x="951" y="317"/>
                  <a:pt x="966" y="322"/>
                </a:cubicBezTo>
                <a:cubicBezTo>
                  <a:pt x="1012" y="337"/>
                  <a:pt x="1054" y="359"/>
                  <a:pt x="1102" y="373"/>
                </a:cubicBezTo>
                <a:cubicBezTo>
                  <a:pt x="1159" y="369"/>
                  <a:pt x="1224" y="388"/>
                  <a:pt x="1271" y="356"/>
                </a:cubicBezTo>
                <a:cubicBezTo>
                  <a:pt x="1333" y="314"/>
                  <a:pt x="1262" y="341"/>
                  <a:pt x="1322" y="322"/>
                </a:cubicBezTo>
                <a:cubicBezTo>
                  <a:pt x="1349" y="303"/>
                  <a:pt x="1379" y="290"/>
                  <a:pt x="1406" y="271"/>
                </a:cubicBezTo>
                <a:cubicBezTo>
                  <a:pt x="1432" y="233"/>
                  <a:pt x="1466" y="218"/>
                  <a:pt x="1508" y="203"/>
                </a:cubicBezTo>
                <a:cubicBezTo>
                  <a:pt x="1537" y="166"/>
                  <a:pt x="1548" y="156"/>
                  <a:pt x="1593" y="144"/>
                </a:cubicBezTo>
                <a:cubicBezTo>
                  <a:pt x="1620" y="104"/>
                  <a:pt x="1674" y="96"/>
                  <a:pt x="1720" y="85"/>
                </a:cubicBezTo>
                <a:cubicBezTo>
                  <a:pt x="1783" y="92"/>
                  <a:pt x="1843" y="103"/>
                  <a:pt x="1906" y="110"/>
                </a:cubicBezTo>
                <a:cubicBezTo>
                  <a:pt x="1976" y="133"/>
                  <a:pt x="1942" y="117"/>
                  <a:pt x="2008" y="161"/>
                </a:cubicBezTo>
                <a:cubicBezTo>
                  <a:pt x="2018" y="168"/>
                  <a:pt x="2026" y="177"/>
                  <a:pt x="2033" y="186"/>
                </a:cubicBezTo>
                <a:cubicBezTo>
                  <a:pt x="2040" y="194"/>
                  <a:pt x="2050" y="212"/>
                  <a:pt x="2050" y="212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cmpd="sng">
                <a:solidFill>
                  <a:srgbClr val="FF33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3557" name="Rectangle 5">
            <a:extLst>
              <a:ext uri="{FF2B5EF4-FFF2-40B4-BE49-F238E27FC236}">
                <a16:creationId xmlns:a16="http://schemas.microsoft.com/office/drawing/2014/main" id="{8579C926-04F8-49B0-9FCF-6C29EC42C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535623"/>
            <a:ext cx="1944687" cy="1223963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3558" name="Oval 6">
            <a:extLst>
              <a:ext uri="{FF2B5EF4-FFF2-40B4-BE49-F238E27FC236}">
                <a16:creationId xmlns:a16="http://schemas.microsoft.com/office/drawing/2014/main" id="{C5232DB8-B740-4923-9400-B45C746163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4025" y="2464186"/>
            <a:ext cx="1871663" cy="15128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3559" name="Freeform 7">
            <a:extLst>
              <a:ext uri="{FF2B5EF4-FFF2-40B4-BE49-F238E27FC236}">
                <a16:creationId xmlns:a16="http://schemas.microsoft.com/office/drawing/2014/main" id="{ED69B559-F05C-40B1-9019-D10188770188}"/>
              </a:ext>
            </a:extLst>
          </p:cNvPr>
          <p:cNvSpPr>
            <a:spLocks/>
          </p:cNvSpPr>
          <p:nvPr/>
        </p:nvSpPr>
        <p:spPr bwMode="auto">
          <a:xfrm>
            <a:off x="3348038" y="3688148"/>
            <a:ext cx="3240087" cy="2016125"/>
          </a:xfrm>
          <a:custGeom>
            <a:avLst/>
            <a:gdLst>
              <a:gd name="T0" fmla="*/ 127 w 1203"/>
              <a:gd name="T1" fmla="*/ 145 h 898"/>
              <a:gd name="T2" fmla="*/ 229 w 1203"/>
              <a:gd name="T3" fmla="*/ 94 h 898"/>
              <a:gd name="T4" fmla="*/ 322 w 1203"/>
              <a:gd name="T5" fmla="*/ 60 h 898"/>
              <a:gd name="T6" fmla="*/ 737 w 1203"/>
              <a:gd name="T7" fmla="*/ 43 h 898"/>
              <a:gd name="T8" fmla="*/ 864 w 1203"/>
              <a:gd name="T9" fmla="*/ 94 h 898"/>
              <a:gd name="T10" fmla="*/ 1025 w 1203"/>
              <a:gd name="T11" fmla="*/ 195 h 898"/>
              <a:gd name="T12" fmla="*/ 1068 w 1203"/>
              <a:gd name="T13" fmla="*/ 221 h 898"/>
              <a:gd name="T14" fmla="*/ 1119 w 1203"/>
              <a:gd name="T15" fmla="*/ 255 h 898"/>
              <a:gd name="T16" fmla="*/ 1195 w 1203"/>
              <a:gd name="T17" fmla="*/ 373 h 898"/>
              <a:gd name="T18" fmla="*/ 1144 w 1203"/>
              <a:gd name="T19" fmla="*/ 577 h 898"/>
              <a:gd name="T20" fmla="*/ 1025 w 1203"/>
              <a:gd name="T21" fmla="*/ 678 h 898"/>
              <a:gd name="T22" fmla="*/ 924 w 1203"/>
              <a:gd name="T23" fmla="*/ 788 h 898"/>
              <a:gd name="T24" fmla="*/ 822 w 1203"/>
              <a:gd name="T25" fmla="*/ 882 h 898"/>
              <a:gd name="T26" fmla="*/ 771 w 1203"/>
              <a:gd name="T27" fmla="*/ 898 h 898"/>
              <a:gd name="T28" fmla="*/ 720 w 1203"/>
              <a:gd name="T29" fmla="*/ 831 h 898"/>
              <a:gd name="T30" fmla="*/ 661 w 1203"/>
              <a:gd name="T31" fmla="*/ 687 h 898"/>
              <a:gd name="T32" fmla="*/ 585 w 1203"/>
              <a:gd name="T33" fmla="*/ 644 h 898"/>
              <a:gd name="T34" fmla="*/ 407 w 1203"/>
              <a:gd name="T35" fmla="*/ 661 h 898"/>
              <a:gd name="T36" fmla="*/ 297 w 1203"/>
              <a:gd name="T37" fmla="*/ 721 h 898"/>
              <a:gd name="T38" fmla="*/ 229 w 1203"/>
              <a:gd name="T39" fmla="*/ 712 h 898"/>
              <a:gd name="T40" fmla="*/ 119 w 1203"/>
              <a:gd name="T41" fmla="*/ 644 h 898"/>
              <a:gd name="T42" fmla="*/ 51 w 1203"/>
              <a:gd name="T43" fmla="*/ 577 h 898"/>
              <a:gd name="T44" fmla="*/ 17 w 1203"/>
              <a:gd name="T45" fmla="*/ 526 h 898"/>
              <a:gd name="T46" fmla="*/ 0 w 1203"/>
              <a:gd name="T47" fmla="*/ 500 h 898"/>
              <a:gd name="T48" fmla="*/ 9 w 1203"/>
              <a:gd name="T49" fmla="*/ 306 h 898"/>
              <a:gd name="T50" fmla="*/ 26 w 1203"/>
              <a:gd name="T51" fmla="*/ 178 h 898"/>
              <a:gd name="T52" fmla="*/ 127 w 1203"/>
              <a:gd name="T53" fmla="*/ 145 h 8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03" h="898">
                <a:moveTo>
                  <a:pt x="127" y="145"/>
                </a:moveTo>
                <a:cubicBezTo>
                  <a:pt x="164" y="132"/>
                  <a:pt x="191" y="106"/>
                  <a:pt x="229" y="94"/>
                </a:cubicBezTo>
                <a:cubicBezTo>
                  <a:pt x="262" y="73"/>
                  <a:pt x="283" y="67"/>
                  <a:pt x="322" y="60"/>
                </a:cubicBezTo>
                <a:cubicBezTo>
                  <a:pt x="414" y="0"/>
                  <a:pt x="698" y="42"/>
                  <a:pt x="737" y="43"/>
                </a:cubicBezTo>
                <a:cubicBezTo>
                  <a:pt x="781" y="57"/>
                  <a:pt x="821" y="78"/>
                  <a:pt x="864" y="94"/>
                </a:cubicBezTo>
                <a:cubicBezTo>
                  <a:pt x="917" y="133"/>
                  <a:pt x="967" y="166"/>
                  <a:pt x="1025" y="195"/>
                </a:cubicBezTo>
                <a:cubicBezTo>
                  <a:pt x="1040" y="203"/>
                  <a:pt x="1054" y="212"/>
                  <a:pt x="1068" y="221"/>
                </a:cubicBezTo>
                <a:cubicBezTo>
                  <a:pt x="1085" y="232"/>
                  <a:pt x="1119" y="255"/>
                  <a:pt x="1119" y="255"/>
                </a:cubicBezTo>
                <a:cubicBezTo>
                  <a:pt x="1149" y="295"/>
                  <a:pt x="1178" y="327"/>
                  <a:pt x="1195" y="373"/>
                </a:cubicBezTo>
                <a:cubicBezTo>
                  <a:pt x="1186" y="511"/>
                  <a:pt x="1203" y="496"/>
                  <a:pt x="1144" y="577"/>
                </a:cubicBezTo>
                <a:cubicBezTo>
                  <a:pt x="1128" y="622"/>
                  <a:pt x="1071" y="664"/>
                  <a:pt x="1025" y="678"/>
                </a:cubicBezTo>
                <a:cubicBezTo>
                  <a:pt x="1000" y="716"/>
                  <a:pt x="968" y="774"/>
                  <a:pt x="924" y="788"/>
                </a:cubicBezTo>
                <a:cubicBezTo>
                  <a:pt x="884" y="828"/>
                  <a:pt x="872" y="849"/>
                  <a:pt x="822" y="882"/>
                </a:cubicBezTo>
                <a:cubicBezTo>
                  <a:pt x="807" y="892"/>
                  <a:pt x="771" y="898"/>
                  <a:pt x="771" y="898"/>
                </a:cubicBezTo>
                <a:cubicBezTo>
                  <a:pt x="723" y="876"/>
                  <a:pt x="736" y="877"/>
                  <a:pt x="720" y="831"/>
                </a:cubicBezTo>
                <a:cubicBezTo>
                  <a:pt x="715" y="776"/>
                  <a:pt x="723" y="706"/>
                  <a:pt x="661" y="687"/>
                </a:cubicBezTo>
                <a:cubicBezTo>
                  <a:pt x="603" y="648"/>
                  <a:pt x="629" y="660"/>
                  <a:pt x="585" y="644"/>
                </a:cubicBezTo>
                <a:cubicBezTo>
                  <a:pt x="526" y="648"/>
                  <a:pt x="461" y="636"/>
                  <a:pt x="407" y="661"/>
                </a:cubicBezTo>
                <a:cubicBezTo>
                  <a:pt x="366" y="679"/>
                  <a:pt x="340" y="706"/>
                  <a:pt x="297" y="721"/>
                </a:cubicBezTo>
                <a:cubicBezTo>
                  <a:pt x="274" y="718"/>
                  <a:pt x="251" y="720"/>
                  <a:pt x="229" y="712"/>
                </a:cubicBezTo>
                <a:cubicBezTo>
                  <a:pt x="201" y="702"/>
                  <a:pt x="145" y="662"/>
                  <a:pt x="119" y="644"/>
                </a:cubicBezTo>
                <a:cubicBezTo>
                  <a:pt x="99" y="615"/>
                  <a:pt x="73" y="604"/>
                  <a:pt x="51" y="577"/>
                </a:cubicBezTo>
                <a:cubicBezTo>
                  <a:pt x="38" y="561"/>
                  <a:pt x="28" y="543"/>
                  <a:pt x="17" y="526"/>
                </a:cubicBezTo>
                <a:cubicBezTo>
                  <a:pt x="11" y="517"/>
                  <a:pt x="0" y="500"/>
                  <a:pt x="0" y="500"/>
                </a:cubicBezTo>
                <a:cubicBezTo>
                  <a:pt x="3" y="435"/>
                  <a:pt x="5" y="371"/>
                  <a:pt x="9" y="306"/>
                </a:cubicBezTo>
                <a:cubicBezTo>
                  <a:pt x="9" y="299"/>
                  <a:pt x="20" y="184"/>
                  <a:pt x="26" y="178"/>
                </a:cubicBezTo>
                <a:cubicBezTo>
                  <a:pt x="40" y="163"/>
                  <a:pt x="207" y="145"/>
                  <a:pt x="127" y="145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3561" name="Freeform 9">
            <a:extLst>
              <a:ext uri="{FF2B5EF4-FFF2-40B4-BE49-F238E27FC236}">
                <a16:creationId xmlns:a16="http://schemas.microsoft.com/office/drawing/2014/main" id="{FCC514E4-03B3-4174-8A96-066FAE5ECEBA}"/>
              </a:ext>
            </a:extLst>
          </p:cNvPr>
          <p:cNvSpPr>
            <a:spLocks/>
          </p:cNvSpPr>
          <p:nvPr/>
        </p:nvSpPr>
        <p:spPr bwMode="auto">
          <a:xfrm>
            <a:off x="4087813" y="4256473"/>
            <a:ext cx="862012" cy="515938"/>
          </a:xfrm>
          <a:custGeom>
            <a:avLst/>
            <a:gdLst>
              <a:gd name="T0" fmla="*/ 25 w 543"/>
              <a:gd name="T1" fmla="*/ 144 h 325"/>
              <a:gd name="T2" fmla="*/ 195 w 543"/>
              <a:gd name="T3" fmla="*/ 60 h 325"/>
              <a:gd name="T4" fmla="*/ 424 w 543"/>
              <a:gd name="T5" fmla="*/ 0 h 325"/>
              <a:gd name="T6" fmla="*/ 534 w 543"/>
              <a:gd name="T7" fmla="*/ 17 h 325"/>
              <a:gd name="T8" fmla="*/ 542 w 543"/>
              <a:gd name="T9" fmla="*/ 43 h 325"/>
              <a:gd name="T10" fmla="*/ 466 w 543"/>
              <a:gd name="T11" fmla="*/ 288 h 325"/>
              <a:gd name="T12" fmla="*/ 457 w 543"/>
              <a:gd name="T13" fmla="*/ 314 h 325"/>
              <a:gd name="T14" fmla="*/ 263 w 543"/>
              <a:gd name="T15" fmla="*/ 322 h 325"/>
              <a:gd name="T16" fmla="*/ 119 w 543"/>
              <a:gd name="T17" fmla="*/ 314 h 325"/>
              <a:gd name="T18" fmla="*/ 68 w 543"/>
              <a:gd name="T19" fmla="*/ 280 h 325"/>
              <a:gd name="T20" fmla="*/ 17 w 543"/>
              <a:gd name="T21" fmla="*/ 229 h 325"/>
              <a:gd name="T22" fmla="*/ 25 w 543"/>
              <a:gd name="T23" fmla="*/ 178 h 325"/>
              <a:gd name="T24" fmla="*/ 25 w 543"/>
              <a:gd name="T25" fmla="*/ 144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43" h="325">
                <a:moveTo>
                  <a:pt x="25" y="144"/>
                </a:moveTo>
                <a:cubicBezTo>
                  <a:pt x="86" y="125"/>
                  <a:pt x="134" y="79"/>
                  <a:pt x="195" y="60"/>
                </a:cubicBezTo>
                <a:cubicBezTo>
                  <a:pt x="270" y="10"/>
                  <a:pt x="332" y="9"/>
                  <a:pt x="424" y="0"/>
                </a:cubicBezTo>
                <a:cubicBezTo>
                  <a:pt x="461" y="6"/>
                  <a:pt x="499" y="4"/>
                  <a:pt x="534" y="17"/>
                </a:cubicBezTo>
                <a:cubicBezTo>
                  <a:pt x="543" y="20"/>
                  <a:pt x="542" y="34"/>
                  <a:pt x="542" y="43"/>
                </a:cubicBezTo>
                <a:cubicBezTo>
                  <a:pt x="542" y="160"/>
                  <a:pt x="528" y="200"/>
                  <a:pt x="466" y="288"/>
                </a:cubicBezTo>
                <a:cubicBezTo>
                  <a:pt x="461" y="295"/>
                  <a:pt x="466" y="312"/>
                  <a:pt x="457" y="314"/>
                </a:cubicBezTo>
                <a:cubicBezTo>
                  <a:pt x="393" y="325"/>
                  <a:pt x="328" y="319"/>
                  <a:pt x="263" y="322"/>
                </a:cubicBezTo>
                <a:cubicBezTo>
                  <a:pt x="215" y="319"/>
                  <a:pt x="166" y="324"/>
                  <a:pt x="119" y="314"/>
                </a:cubicBezTo>
                <a:cubicBezTo>
                  <a:pt x="99" y="310"/>
                  <a:pt x="85" y="291"/>
                  <a:pt x="68" y="280"/>
                </a:cubicBezTo>
                <a:cubicBezTo>
                  <a:pt x="48" y="267"/>
                  <a:pt x="17" y="229"/>
                  <a:pt x="17" y="229"/>
                </a:cubicBezTo>
                <a:cubicBezTo>
                  <a:pt x="0" y="177"/>
                  <a:pt x="11" y="231"/>
                  <a:pt x="25" y="178"/>
                </a:cubicBezTo>
                <a:cubicBezTo>
                  <a:pt x="28" y="167"/>
                  <a:pt x="25" y="155"/>
                  <a:pt x="25" y="144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3562" name="Line 10">
            <a:extLst>
              <a:ext uri="{FF2B5EF4-FFF2-40B4-BE49-F238E27FC236}">
                <a16:creationId xmlns:a16="http://schemas.microsoft.com/office/drawing/2014/main" id="{0E49E198-4CFF-4042-8861-818DC174EC70}"/>
              </a:ext>
            </a:extLst>
          </p:cNvPr>
          <p:cNvSpPr>
            <a:spLocks noChangeShapeType="1"/>
          </p:cNvSpPr>
          <p:nvPr/>
        </p:nvSpPr>
        <p:spPr bwMode="auto">
          <a:xfrm>
            <a:off x="1187450" y="2822961"/>
            <a:ext cx="0" cy="64928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3563" name="Rectangle 11">
            <a:extLst>
              <a:ext uri="{FF2B5EF4-FFF2-40B4-BE49-F238E27FC236}">
                <a16:creationId xmlns:a16="http://schemas.microsoft.com/office/drawing/2014/main" id="{E0EC383B-519D-4E4B-B887-8A0C16BE51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2822961"/>
            <a:ext cx="935037" cy="576262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3564" name="Line 12">
            <a:extLst>
              <a:ext uri="{FF2B5EF4-FFF2-40B4-BE49-F238E27FC236}">
                <a16:creationId xmlns:a16="http://schemas.microsoft.com/office/drawing/2014/main" id="{78C226B2-84A2-4D36-B092-8C740CC321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03350" y="3543686"/>
            <a:ext cx="792163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3565" name="Line 13">
            <a:extLst>
              <a:ext uri="{FF2B5EF4-FFF2-40B4-BE49-F238E27FC236}">
                <a16:creationId xmlns:a16="http://schemas.microsoft.com/office/drawing/2014/main" id="{5E0903A8-3857-4A2E-86B4-9E2824CA477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971550" y="4048511"/>
            <a:ext cx="1584325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3566" name="Line 14">
            <a:extLst>
              <a:ext uri="{FF2B5EF4-FFF2-40B4-BE49-F238E27FC236}">
                <a16:creationId xmlns:a16="http://schemas.microsoft.com/office/drawing/2014/main" id="{1FDE53C8-D14B-419F-AEF7-9883890279C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1188" y="2535623"/>
            <a:ext cx="0" cy="1223963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3567" name="Oval 15">
            <a:extLst>
              <a:ext uri="{FF2B5EF4-FFF2-40B4-BE49-F238E27FC236}">
                <a16:creationId xmlns:a16="http://schemas.microsoft.com/office/drawing/2014/main" id="{B3658B3A-E125-488B-BAD6-ECDFD0FBE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0288" y="2895986"/>
            <a:ext cx="647700" cy="6477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3568" name="Line 16">
            <a:extLst>
              <a:ext uri="{FF2B5EF4-FFF2-40B4-BE49-F238E27FC236}">
                <a16:creationId xmlns:a16="http://schemas.microsoft.com/office/drawing/2014/main" id="{929952B9-D2C5-44D2-9171-B93F9311D952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5825" y="2895986"/>
            <a:ext cx="0" cy="64928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3569" name="Line 17">
            <a:extLst>
              <a:ext uri="{FF2B5EF4-FFF2-40B4-BE49-F238E27FC236}">
                <a16:creationId xmlns:a16="http://schemas.microsoft.com/office/drawing/2014/main" id="{4D88360B-C742-4B6A-95BE-04311CE917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80288" y="3688148"/>
            <a:ext cx="792162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3570" name="Line 18">
            <a:extLst>
              <a:ext uri="{FF2B5EF4-FFF2-40B4-BE49-F238E27FC236}">
                <a16:creationId xmlns:a16="http://schemas.microsoft.com/office/drawing/2014/main" id="{B85D4D7E-9A01-4060-854E-55165A954F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588125" y="2680086"/>
            <a:ext cx="0" cy="1223962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3571" name="Line 19">
            <a:extLst>
              <a:ext uri="{FF2B5EF4-FFF2-40B4-BE49-F238E27FC236}">
                <a16:creationId xmlns:a16="http://schemas.microsoft.com/office/drawing/2014/main" id="{E45AF1CF-1BCB-48F4-973A-B04BD8FF29A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092950" y="4119948"/>
            <a:ext cx="1584325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3572" name="Line 20">
            <a:extLst>
              <a:ext uri="{FF2B5EF4-FFF2-40B4-BE49-F238E27FC236}">
                <a16:creationId xmlns:a16="http://schemas.microsoft.com/office/drawing/2014/main" id="{A2EA6239-9F38-4D84-B4FF-CEBC491821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95738" y="3543686"/>
            <a:ext cx="1584325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3573" name="Line 21">
            <a:extLst>
              <a:ext uri="{FF2B5EF4-FFF2-40B4-BE49-F238E27FC236}">
                <a16:creationId xmlns:a16="http://schemas.microsoft.com/office/drawing/2014/main" id="{AB644E18-B806-424E-A946-74099E266CF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59113" y="4264411"/>
            <a:ext cx="0" cy="1223962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3574" name="Line 22">
            <a:extLst>
              <a:ext uri="{FF2B5EF4-FFF2-40B4-BE49-F238E27FC236}">
                <a16:creationId xmlns:a16="http://schemas.microsoft.com/office/drawing/2014/main" id="{32D04891-CE37-4085-AD51-37570C88470B}"/>
              </a:ext>
            </a:extLst>
          </p:cNvPr>
          <p:cNvSpPr>
            <a:spLocks noChangeShapeType="1"/>
          </p:cNvSpPr>
          <p:nvPr/>
        </p:nvSpPr>
        <p:spPr bwMode="auto">
          <a:xfrm>
            <a:off x="3924300" y="4191386"/>
            <a:ext cx="0" cy="64928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3575" name="Line 23">
            <a:extLst>
              <a:ext uri="{FF2B5EF4-FFF2-40B4-BE49-F238E27FC236}">
                <a16:creationId xmlns:a16="http://schemas.microsoft.com/office/drawing/2014/main" id="{5BB59B80-ED0B-4262-B33E-42F3A51F35B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84663" y="4912111"/>
            <a:ext cx="792162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>
            <a:extLst>
              <a:ext uri="{FF2B5EF4-FFF2-40B4-BE49-F238E27FC236}">
                <a16:creationId xmlns:a16="http://schemas.microsoft.com/office/drawing/2014/main" id="{E4B679A5-DB48-4340-A313-01FAA2AFEF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52513"/>
          </a:xfrm>
        </p:spPr>
        <p:txBody>
          <a:bodyPr/>
          <a:lstStyle/>
          <a:p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Правила для площадных  объектов:</a:t>
            </a:r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09B9ACFC-3F49-488F-9860-4C533BFB672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1874" y="972255"/>
            <a:ext cx="8748464" cy="722313"/>
          </a:xfrm>
        </p:spPr>
        <p:txBody>
          <a:bodyPr>
            <a:noAutofit/>
          </a:bodyPr>
          <a:lstStyle/>
          <a:p>
            <a:pPr marL="609600" indent="-609600">
              <a:buFontTx/>
              <a:buNone/>
            </a:pPr>
            <a:r>
              <a:rPr lang="ru-RU" altLang="ru-KZ" sz="2400" b="1" dirty="0"/>
              <a:t> 3.  Правило описания границ объекта, как набора разных по семантике объектов</a:t>
            </a:r>
            <a:endParaRPr lang="en-US" altLang="ru-KZ" sz="2400" b="1" dirty="0"/>
          </a:p>
        </p:txBody>
      </p:sp>
      <p:sp>
        <p:nvSpPr>
          <p:cNvPr id="24580" name="Freeform 4">
            <a:extLst>
              <a:ext uri="{FF2B5EF4-FFF2-40B4-BE49-F238E27FC236}">
                <a16:creationId xmlns:a16="http://schemas.microsoft.com/office/drawing/2014/main" id="{A38FA71A-4201-404A-9680-2BA6DF584F9D}"/>
              </a:ext>
            </a:extLst>
          </p:cNvPr>
          <p:cNvSpPr>
            <a:spLocks/>
          </p:cNvSpPr>
          <p:nvPr/>
        </p:nvSpPr>
        <p:spPr bwMode="auto">
          <a:xfrm>
            <a:off x="5795963" y="3933825"/>
            <a:ext cx="3254375" cy="615950"/>
          </a:xfrm>
          <a:custGeom>
            <a:avLst/>
            <a:gdLst>
              <a:gd name="T0" fmla="*/ 0 w 2050"/>
              <a:gd name="T1" fmla="*/ 305 h 388"/>
              <a:gd name="T2" fmla="*/ 60 w 2050"/>
              <a:gd name="T3" fmla="*/ 237 h 388"/>
              <a:gd name="T4" fmla="*/ 161 w 2050"/>
              <a:gd name="T5" fmla="*/ 93 h 388"/>
              <a:gd name="T6" fmla="*/ 246 w 2050"/>
              <a:gd name="T7" fmla="*/ 51 h 388"/>
              <a:gd name="T8" fmla="*/ 297 w 2050"/>
              <a:gd name="T9" fmla="*/ 17 h 388"/>
              <a:gd name="T10" fmla="*/ 348 w 2050"/>
              <a:gd name="T11" fmla="*/ 0 h 388"/>
              <a:gd name="T12" fmla="*/ 509 w 2050"/>
              <a:gd name="T13" fmla="*/ 26 h 388"/>
              <a:gd name="T14" fmla="*/ 627 w 2050"/>
              <a:gd name="T15" fmla="*/ 76 h 388"/>
              <a:gd name="T16" fmla="*/ 729 w 2050"/>
              <a:gd name="T17" fmla="*/ 136 h 388"/>
              <a:gd name="T18" fmla="*/ 847 w 2050"/>
              <a:gd name="T19" fmla="*/ 246 h 388"/>
              <a:gd name="T20" fmla="*/ 890 w 2050"/>
              <a:gd name="T21" fmla="*/ 297 h 388"/>
              <a:gd name="T22" fmla="*/ 966 w 2050"/>
              <a:gd name="T23" fmla="*/ 322 h 388"/>
              <a:gd name="T24" fmla="*/ 1102 w 2050"/>
              <a:gd name="T25" fmla="*/ 373 h 388"/>
              <a:gd name="T26" fmla="*/ 1271 w 2050"/>
              <a:gd name="T27" fmla="*/ 356 h 388"/>
              <a:gd name="T28" fmla="*/ 1322 w 2050"/>
              <a:gd name="T29" fmla="*/ 322 h 388"/>
              <a:gd name="T30" fmla="*/ 1406 w 2050"/>
              <a:gd name="T31" fmla="*/ 271 h 388"/>
              <a:gd name="T32" fmla="*/ 1508 w 2050"/>
              <a:gd name="T33" fmla="*/ 203 h 388"/>
              <a:gd name="T34" fmla="*/ 1593 w 2050"/>
              <a:gd name="T35" fmla="*/ 144 h 388"/>
              <a:gd name="T36" fmla="*/ 1720 w 2050"/>
              <a:gd name="T37" fmla="*/ 85 h 388"/>
              <a:gd name="T38" fmla="*/ 1906 w 2050"/>
              <a:gd name="T39" fmla="*/ 110 h 388"/>
              <a:gd name="T40" fmla="*/ 2008 w 2050"/>
              <a:gd name="T41" fmla="*/ 161 h 388"/>
              <a:gd name="T42" fmla="*/ 2033 w 2050"/>
              <a:gd name="T43" fmla="*/ 186 h 388"/>
              <a:gd name="T44" fmla="*/ 2050 w 2050"/>
              <a:gd name="T45" fmla="*/ 212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050" h="388">
                <a:moveTo>
                  <a:pt x="0" y="305"/>
                </a:moveTo>
                <a:cubicBezTo>
                  <a:pt x="19" y="277"/>
                  <a:pt x="43" y="267"/>
                  <a:pt x="60" y="237"/>
                </a:cubicBezTo>
                <a:cubicBezTo>
                  <a:pt x="96" y="173"/>
                  <a:pt x="84" y="121"/>
                  <a:pt x="161" y="93"/>
                </a:cubicBezTo>
                <a:cubicBezTo>
                  <a:pt x="190" y="66"/>
                  <a:pt x="209" y="63"/>
                  <a:pt x="246" y="51"/>
                </a:cubicBezTo>
                <a:cubicBezTo>
                  <a:pt x="263" y="40"/>
                  <a:pt x="278" y="23"/>
                  <a:pt x="297" y="17"/>
                </a:cubicBezTo>
                <a:cubicBezTo>
                  <a:pt x="314" y="11"/>
                  <a:pt x="348" y="0"/>
                  <a:pt x="348" y="0"/>
                </a:cubicBezTo>
                <a:cubicBezTo>
                  <a:pt x="400" y="8"/>
                  <a:pt x="459" y="7"/>
                  <a:pt x="509" y="26"/>
                </a:cubicBezTo>
                <a:cubicBezTo>
                  <a:pt x="549" y="41"/>
                  <a:pt x="586" y="63"/>
                  <a:pt x="627" y="76"/>
                </a:cubicBezTo>
                <a:cubicBezTo>
                  <a:pt x="659" y="101"/>
                  <a:pt x="699" y="110"/>
                  <a:pt x="729" y="136"/>
                </a:cubicBezTo>
                <a:cubicBezTo>
                  <a:pt x="771" y="173"/>
                  <a:pt x="802" y="215"/>
                  <a:pt x="847" y="246"/>
                </a:cubicBezTo>
                <a:cubicBezTo>
                  <a:pt x="858" y="276"/>
                  <a:pt x="854" y="279"/>
                  <a:pt x="890" y="297"/>
                </a:cubicBezTo>
                <a:cubicBezTo>
                  <a:pt x="894" y="299"/>
                  <a:pt x="951" y="317"/>
                  <a:pt x="966" y="322"/>
                </a:cubicBezTo>
                <a:cubicBezTo>
                  <a:pt x="1012" y="337"/>
                  <a:pt x="1054" y="359"/>
                  <a:pt x="1102" y="373"/>
                </a:cubicBezTo>
                <a:cubicBezTo>
                  <a:pt x="1159" y="369"/>
                  <a:pt x="1224" y="388"/>
                  <a:pt x="1271" y="356"/>
                </a:cubicBezTo>
                <a:cubicBezTo>
                  <a:pt x="1333" y="314"/>
                  <a:pt x="1262" y="341"/>
                  <a:pt x="1322" y="322"/>
                </a:cubicBezTo>
                <a:cubicBezTo>
                  <a:pt x="1349" y="303"/>
                  <a:pt x="1379" y="290"/>
                  <a:pt x="1406" y="271"/>
                </a:cubicBezTo>
                <a:cubicBezTo>
                  <a:pt x="1432" y="233"/>
                  <a:pt x="1466" y="218"/>
                  <a:pt x="1508" y="203"/>
                </a:cubicBezTo>
                <a:cubicBezTo>
                  <a:pt x="1537" y="166"/>
                  <a:pt x="1548" y="156"/>
                  <a:pt x="1593" y="144"/>
                </a:cubicBezTo>
                <a:cubicBezTo>
                  <a:pt x="1620" y="104"/>
                  <a:pt x="1674" y="96"/>
                  <a:pt x="1720" y="85"/>
                </a:cubicBezTo>
                <a:cubicBezTo>
                  <a:pt x="1783" y="92"/>
                  <a:pt x="1843" y="103"/>
                  <a:pt x="1906" y="110"/>
                </a:cubicBezTo>
                <a:cubicBezTo>
                  <a:pt x="1976" y="133"/>
                  <a:pt x="1942" y="117"/>
                  <a:pt x="2008" y="161"/>
                </a:cubicBezTo>
                <a:cubicBezTo>
                  <a:pt x="2018" y="168"/>
                  <a:pt x="2026" y="177"/>
                  <a:pt x="2033" y="186"/>
                </a:cubicBezTo>
                <a:cubicBezTo>
                  <a:pt x="2040" y="194"/>
                  <a:pt x="2050" y="212"/>
                  <a:pt x="2050" y="212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cmpd="sng">
                <a:solidFill>
                  <a:srgbClr val="FF33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4599" name="Line 23">
            <a:extLst>
              <a:ext uri="{FF2B5EF4-FFF2-40B4-BE49-F238E27FC236}">
                <a16:creationId xmlns:a16="http://schemas.microsoft.com/office/drawing/2014/main" id="{38DCDEC2-1049-428E-A816-96F98630EF57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2988" y="2060575"/>
            <a:ext cx="7345362" cy="1223963"/>
          </a:xfrm>
          <a:prstGeom prst="line">
            <a:avLst/>
          </a:prstGeom>
          <a:noFill/>
          <a:ln w="76200" cmpd="tri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4600" name="Line 24">
            <a:extLst>
              <a:ext uri="{FF2B5EF4-FFF2-40B4-BE49-F238E27FC236}">
                <a16:creationId xmlns:a16="http://schemas.microsoft.com/office/drawing/2014/main" id="{6188495D-65E9-4959-B7EE-40831FC49D6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19475" y="2205038"/>
            <a:ext cx="3168650" cy="4032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4601" name="Freeform 25">
            <a:extLst>
              <a:ext uri="{FF2B5EF4-FFF2-40B4-BE49-F238E27FC236}">
                <a16:creationId xmlns:a16="http://schemas.microsoft.com/office/drawing/2014/main" id="{0D7564EC-EA0A-49E9-8EF2-88B6C86AC597}"/>
              </a:ext>
            </a:extLst>
          </p:cNvPr>
          <p:cNvSpPr>
            <a:spLocks/>
          </p:cNvSpPr>
          <p:nvPr/>
        </p:nvSpPr>
        <p:spPr bwMode="auto">
          <a:xfrm rot="581620">
            <a:off x="3038475" y="1990725"/>
            <a:ext cx="2609850" cy="4414838"/>
          </a:xfrm>
          <a:custGeom>
            <a:avLst/>
            <a:gdLst>
              <a:gd name="T0" fmla="*/ 212 w 1644"/>
              <a:gd name="T1" fmla="*/ 0 h 2781"/>
              <a:gd name="T2" fmla="*/ 60 w 1644"/>
              <a:gd name="T3" fmla="*/ 50 h 2781"/>
              <a:gd name="T4" fmla="*/ 0 w 1644"/>
              <a:gd name="T5" fmla="*/ 127 h 2781"/>
              <a:gd name="T6" fmla="*/ 77 w 1644"/>
              <a:gd name="T7" fmla="*/ 347 h 2781"/>
              <a:gd name="T8" fmla="*/ 136 w 1644"/>
              <a:gd name="T9" fmla="*/ 423 h 2781"/>
              <a:gd name="T10" fmla="*/ 254 w 1644"/>
              <a:gd name="T11" fmla="*/ 550 h 2781"/>
              <a:gd name="T12" fmla="*/ 297 w 1644"/>
              <a:gd name="T13" fmla="*/ 601 h 2781"/>
              <a:gd name="T14" fmla="*/ 246 w 1644"/>
              <a:gd name="T15" fmla="*/ 830 h 2781"/>
              <a:gd name="T16" fmla="*/ 204 w 1644"/>
              <a:gd name="T17" fmla="*/ 881 h 2781"/>
              <a:gd name="T18" fmla="*/ 195 w 1644"/>
              <a:gd name="T19" fmla="*/ 906 h 2781"/>
              <a:gd name="T20" fmla="*/ 161 w 1644"/>
              <a:gd name="T21" fmla="*/ 931 h 2781"/>
              <a:gd name="T22" fmla="*/ 212 w 1644"/>
              <a:gd name="T23" fmla="*/ 1160 h 2781"/>
              <a:gd name="T24" fmla="*/ 466 w 1644"/>
              <a:gd name="T25" fmla="*/ 1262 h 2781"/>
              <a:gd name="T26" fmla="*/ 509 w 1644"/>
              <a:gd name="T27" fmla="*/ 1355 h 2781"/>
              <a:gd name="T28" fmla="*/ 483 w 1644"/>
              <a:gd name="T29" fmla="*/ 1575 h 2781"/>
              <a:gd name="T30" fmla="*/ 424 w 1644"/>
              <a:gd name="T31" fmla="*/ 1677 h 2781"/>
              <a:gd name="T32" fmla="*/ 449 w 1644"/>
              <a:gd name="T33" fmla="*/ 1812 h 2781"/>
              <a:gd name="T34" fmla="*/ 483 w 1644"/>
              <a:gd name="T35" fmla="*/ 1829 h 2781"/>
              <a:gd name="T36" fmla="*/ 509 w 1644"/>
              <a:gd name="T37" fmla="*/ 1855 h 2781"/>
              <a:gd name="T38" fmla="*/ 712 w 1644"/>
              <a:gd name="T39" fmla="*/ 1914 h 2781"/>
              <a:gd name="T40" fmla="*/ 805 w 1644"/>
              <a:gd name="T41" fmla="*/ 1948 h 2781"/>
              <a:gd name="T42" fmla="*/ 881 w 1644"/>
              <a:gd name="T43" fmla="*/ 1990 h 2781"/>
              <a:gd name="T44" fmla="*/ 949 w 1644"/>
              <a:gd name="T45" fmla="*/ 2066 h 2781"/>
              <a:gd name="T46" fmla="*/ 966 w 1644"/>
              <a:gd name="T47" fmla="*/ 2126 h 2781"/>
              <a:gd name="T48" fmla="*/ 890 w 1644"/>
              <a:gd name="T49" fmla="*/ 2321 h 2781"/>
              <a:gd name="T50" fmla="*/ 898 w 1644"/>
              <a:gd name="T51" fmla="*/ 2354 h 2781"/>
              <a:gd name="T52" fmla="*/ 1051 w 1644"/>
              <a:gd name="T53" fmla="*/ 2448 h 2781"/>
              <a:gd name="T54" fmla="*/ 1186 w 1644"/>
              <a:gd name="T55" fmla="*/ 2465 h 2781"/>
              <a:gd name="T56" fmla="*/ 1483 w 1644"/>
              <a:gd name="T57" fmla="*/ 2549 h 2781"/>
              <a:gd name="T58" fmla="*/ 1559 w 1644"/>
              <a:gd name="T59" fmla="*/ 2617 h 2781"/>
              <a:gd name="T60" fmla="*/ 1610 w 1644"/>
              <a:gd name="T61" fmla="*/ 2685 h 2781"/>
              <a:gd name="T62" fmla="*/ 1635 w 1644"/>
              <a:gd name="T63" fmla="*/ 2778 h 2781"/>
              <a:gd name="T64" fmla="*/ 1644 w 1644"/>
              <a:gd name="T65" fmla="*/ 2770 h 2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44" h="2781">
                <a:moveTo>
                  <a:pt x="212" y="0"/>
                </a:moveTo>
                <a:cubicBezTo>
                  <a:pt x="146" y="9"/>
                  <a:pt x="116" y="13"/>
                  <a:pt x="60" y="50"/>
                </a:cubicBezTo>
                <a:cubicBezTo>
                  <a:pt x="33" y="68"/>
                  <a:pt x="0" y="127"/>
                  <a:pt x="0" y="127"/>
                </a:cubicBezTo>
                <a:cubicBezTo>
                  <a:pt x="10" y="214"/>
                  <a:pt x="28" y="275"/>
                  <a:pt x="77" y="347"/>
                </a:cubicBezTo>
                <a:cubicBezTo>
                  <a:pt x="89" y="386"/>
                  <a:pt x="102" y="398"/>
                  <a:pt x="136" y="423"/>
                </a:cubicBezTo>
                <a:cubicBezTo>
                  <a:pt x="165" y="467"/>
                  <a:pt x="212" y="518"/>
                  <a:pt x="254" y="550"/>
                </a:cubicBezTo>
                <a:cubicBezTo>
                  <a:pt x="266" y="569"/>
                  <a:pt x="295" y="579"/>
                  <a:pt x="297" y="601"/>
                </a:cubicBezTo>
                <a:cubicBezTo>
                  <a:pt x="307" y="710"/>
                  <a:pt x="310" y="764"/>
                  <a:pt x="246" y="830"/>
                </a:cubicBezTo>
                <a:cubicBezTo>
                  <a:pt x="228" y="886"/>
                  <a:pt x="254" y="822"/>
                  <a:pt x="204" y="881"/>
                </a:cubicBezTo>
                <a:cubicBezTo>
                  <a:pt x="198" y="888"/>
                  <a:pt x="201" y="899"/>
                  <a:pt x="195" y="906"/>
                </a:cubicBezTo>
                <a:cubicBezTo>
                  <a:pt x="186" y="917"/>
                  <a:pt x="172" y="923"/>
                  <a:pt x="161" y="931"/>
                </a:cubicBezTo>
                <a:cubicBezTo>
                  <a:pt x="120" y="993"/>
                  <a:pt x="129" y="1131"/>
                  <a:pt x="212" y="1160"/>
                </a:cubicBezTo>
                <a:cubicBezTo>
                  <a:pt x="302" y="1191"/>
                  <a:pt x="386" y="1208"/>
                  <a:pt x="466" y="1262"/>
                </a:cubicBezTo>
                <a:cubicBezTo>
                  <a:pt x="478" y="1294"/>
                  <a:pt x="509" y="1355"/>
                  <a:pt x="509" y="1355"/>
                </a:cubicBezTo>
                <a:cubicBezTo>
                  <a:pt x="524" y="1432"/>
                  <a:pt x="533" y="1510"/>
                  <a:pt x="483" y="1575"/>
                </a:cubicBezTo>
                <a:cubicBezTo>
                  <a:pt x="471" y="1613"/>
                  <a:pt x="451" y="1648"/>
                  <a:pt x="424" y="1677"/>
                </a:cubicBezTo>
                <a:cubicBezTo>
                  <a:pt x="432" y="1722"/>
                  <a:pt x="432" y="1769"/>
                  <a:pt x="449" y="1812"/>
                </a:cubicBezTo>
                <a:cubicBezTo>
                  <a:pt x="454" y="1824"/>
                  <a:pt x="473" y="1822"/>
                  <a:pt x="483" y="1829"/>
                </a:cubicBezTo>
                <a:cubicBezTo>
                  <a:pt x="493" y="1836"/>
                  <a:pt x="498" y="1850"/>
                  <a:pt x="509" y="1855"/>
                </a:cubicBezTo>
                <a:cubicBezTo>
                  <a:pt x="568" y="1885"/>
                  <a:pt x="648" y="1907"/>
                  <a:pt x="712" y="1914"/>
                </a:cubicBezTo>
                <a:cubicBezTo>
                  <a:pt x="744" y="1924"/>
                  <a:pt x="772" y="1939"/>
                  <a:pt x="805" y="1948"/>
                </a:cubicBezTo>
                <a:cubicBezTo>
                  <a:pt x="830" y="1965"/>
                  <a:pt x="858" y="1970"/>
                  <a:pt x="881" y="1990"/>
                </a:cubicBezTo>
                <a:cubicBezTo>
                  <a:pt x="907" y="2012"/>
                  <a:pt x="925" y="2042"/>
                  <a:pt x="949" y="2066"/>
                </a:cubicBezTo>
                <a:cubicBezTo>
                  <a:pt x="954" y="2080"/>
                  <a:pt x="966" y="2112"/>
                  <a:pt x="966" y="2126"/>
                </a:cubicBezTo>
                <a:cubicBezTo>
                  <a:pt x="966" y="2200"/>
                  <a:pt x="911" y="2253"/>
                  <a:pt x="890" y="2321"/>
                </a:cubicBezTo>
                <a:cubicBezTo>
                  <a:pt x="893" y="2332"/>
                  <a:pt x="890" y="2346"/>
                  <a:pt x="898" y="2354"/>
                </a:cubicBezTo>
                <a:cubicBezTo>
                  <a:pt x="932" y="2391"/>
                  <a:pt x="1002" y="2431"/>
                  <a:pt x="1051" y="2448"/>
                </a:cubicBezTo>
                <a:cubicBezTo>
                  <a:pt x="1112" y="2493"/>
                  <a:pt x="1114" y="2479"/>
                  <a:pt x="1186" y="2465"/>
                </a:cubicBezTo>
                <a:cubicBezTo>
                  <a:pt x="1286" y="2474"/>
                  <a:pt x="1393" y="2501"/>
                  <a:pt x="1483" y="2549"/>
                </a:cubicBezTo>
                <a:cubicBezTo>
                  <a:pt x="1505" y="2561"/>
                  <a:pt x="1546" y="2601"/>
                  <a:pt x="1559" y="2617"/>
                </a:cubicBezTo>
                <a:cubicBezTo>
                  <a:pt x="1577" y="2639"/>
                  <a:pt x="1610" y="2685"/>
                  <a:pt x="1610" y="2685"/>
                </a:cubicBezTo>
                <a:cubicBezTo>
                  <a:pt x="1617" y="2707"/>
                  <a:pt x="1625" y="2762"/>
                  <a:pt x="1635" y="2778"/>
                </a:cubicBezTo>
                <a:cubicBezTo>
                  <a:pt x="1637" y="2781"/>
                  <a:pt x="1641" y="2773"/>
                  <a:pt x="1644" y="2770"/>
                </a:cubicBezTo>
              </a:path>
            </a:pathLst>
          </a:custGeom>
          <a:noFill/>
          <a:ln w="5715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4602" name="Text Box 26">
            <a:extLst>
              <a:ext uri="{FF2B5EF4-FFF2-40B4-BE49-F238E27FC236}">
                <a16:creationId xmlns:a16="http://schemas.microsoft.com/office/drawing/2014/main" id="{91527AAA-C38F-406E-A28D-BAE3C7AE71C1}"/>
              </a:ext>
            </a:extLst>
          </p:cNvPr>
          <p:cNvSpPr txBox="1">
            <a:spLocks noChangeArrowheads="1"/>
          </p:cNvSpPr>
          <p:nvPr/>
        </p:nvSpPr>
        <p:spPr bwMode="auto">
          <a:xfrm rot="489050">
            <a:off x="3563938" y="2060575"/>
            <a:ext cx="2447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b="1">
                <a:solidFill>
                  <a:srgbClr val="FF3300"/>
                </a:solidFill>
              </a:rPr>
              <a:t>Автострада</a:t>
            </a:r>
          </a:p>
        </p:txBody>
      </p:sp>
      <p:sp>
        <p:nvSpPr>
          <p:cNvPr id="24603" name="Text Box 27">
            <a:extLst>
              <a:ext uri="{FF2B5EF4-FFF2-40B4-BE49-F238E27FC236}">
                <a16:creationId xmlns:a16="http://schemas.microsoft.com/office/drawing/2014/main" id="{004AACEB-40FE-40C8-985E-DFE73FA1A07F}"/>
              </a:ext>
            </a:extLst>
          </p:cNvPr>
          <p:cNvSpPr txBox="1">
            <a:spLocks noChangeArrowheads="1"/>
          </p:cNvSpPr>
          <p:nvPr/>
        </p:nvSpPr>
        <p:spPr bwMode="auto">
          <a:xfrm rot="-3183574">
            <a:off x="3895725" y="3960813"/>
            <a:ext cx="34559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b="1"/>
              <a:t>Железная дорога</a:t>
            </a:r>
          </a:p>
        </p:txBody>
      </p:sp>
      <p:sp>
        <p:nvSpPr>
          <p:cNvPr id="24604" name="Text Box 28">
            <a:extLst>
              <a:ext uri="{FF2B5EF4-FFF2-40B4-BE49-F238E27FC236}">
                <a16:creationId xmlns:a16="http://schemas.microsoft.com/office/drawing/2014/main" id="{9FD7DA12-77F8-4E63-BEBF-F34B57CD333B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2347119" y="3493294"/>
            <a:ext cx="18002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b="1">
                <a:solidFill>
                  <a:srgbClr val="0000FF"/>
                </a:solidFill>
              </a:rPr>
              <a:t>Река</a:t>
            </a:r>
          </a:p>
        </p:txBody>
      </p:sp>
      <p:sp>
        <p:nvSpPr>
          <p:cNvPr id="24605" name="Oval 29">
            <a:extLst>
              <a:ext uri="{FF2B5EF4-FFF2-40B4-BE49-F238E27FC236}">
                <a16:creationId xmlns:a16="http://schemas.microsoft.com/office/drawing/2014/main" id="{9AADFE0E-2D91-4777-ADBA-EE49601BD1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2852738"/>
            <a:ext cx="71437" cy="73025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4606" name="Oval 30">
            <a:extLst>
              <a:ext uri="{FF2B5EF4-FFF2-40B4-BE49-F238E27FC236}">
                <a16:creationId xmlns:a16="http://schemas.microsoft.com/office/drawing/2014/main" id="{6E3FBA0C-711E-49AE-8B89-6765FEF4F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2420938"/>
            <a:ext cx="71438" cy="73025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4607" name="Oval 31">
            <a:extLst>
              <a:ext uri="{FF2B5EF4-FFF2-40B4-BE49-F238E27FC236}">
                <a16:creationId xmlns:a16="http://schemas.microsoft.com/office/drawing/2014/main" id="{AAE7ABAA-C7F5-4258-A8B4-B43C2F8AE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638" y="5084763"/>
            <a:ext cx="71437" cy="73025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4608" name="Text Box 32">
            <a:extLst>
              <a:ext uri="{FF2B5EF4-FFF2-40B4-BE49-F238E27FC236}">
                <a16:creationId xmlns:a16="http://schemas.microsoft.com/office/drawing/2014/main" id="{5636BFF1-D230-48C5-85FC-AEBE23AF3B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3213100"/>
            <a:ext cx="12239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>
                <a:solidFill>
                  <a:srgbClr val="009900"/>
                </a:solidFill>
              </a:rPr>
              <a:t>Лес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>
            <a:extLst>
              <a:ext uri="{FF2B5EF4-FFF2-40B4-BE49-F238E27FC236}">
                <a16:creationId xmlns:a16="http://schemas.microsoft.com/office/drawing/2014/main" id="{690320A5-6E1A-401C-A07A-B20E912E28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528" y="504823"/>
            <a:ext cx="9144000" cy="1052513"/>
          </a:xfrm>
        </p:spPr>
        <p:txBody>
          <a:bodyPr/>
          <a:lstStyle/>
          <a:p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Правила для площадных  объектов:</a:t>
            </a: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716F0F33-6741-4222-B9F2-F87134EFE38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0813" y="1832773"/>
            <a:ext cx="8693187" cy="67944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ru-RU" altLang="ru-KZ" sz="2400" b="1" dirty="0"/>
              <a:t> 4.  Правило  </a:t>
            </a:r>
            <a:r>
              <a:rPr lang="ru-RU" altLang="ru-KZ" sz="2400" b="1" dirty="0" err="1"/>
              <a:t>цифрования</a:t>
            </a:r>
            <a:r>
              <a:rPr lang="ru-RU" altLang="ru-KZ" sz="2400" b="1" dirty="0"/>
              <a:t> объектов, у которых граница виртуальна, </a:t>
            </a:r>
            <a:r>
              <a:rPr lang="ru-RU" altLang="ru-KZ" sz="2400" b="1" dirty="0" err="1"/>
              <a:t>т.е</a:t>
            </a:r>
            <a:r>
              <a:rPr lang="ru-RU" altLang="ru-KZ" sz="2400" b="1" dirty="0"/>
              <a:t> визуально отсутствует ( пример: болото, урочище и т.п.)</a:t>
            </a:r>
            <a:endParaRPr lang="en-US" altLang="ru-KZ" sz="2400" b="1" dirty="0"/>
          </a:p>
        </p:txBody>
      </p:sp>
      <p:sp>
        <p:nvSpPr>
          <p:cNvPr id="25604" name="Freeform 4">
            <a:extLst>
              <a:ext uri="{FF2B5EF4-FFF2-40B4-BE49-F238E27FC236}">
                <a16:creationId xmlns:a16="http://schemas.microsoft.com/office/drawing/2014/main" id="{EC89B1E2-C22D-4564-BDE0-1D387DCA5BCE}"/>
              </a:ext>
            </a:extLst>
          </p:cNvPr>
          <p:cNvSpPr>
            <a:spLocks/>
          </p:cNvSpPr>
          <p:nvPr/>
        </p:nvSpPr>
        <p:spPr bwMode="auto">
          <a:xfrm>
            <a:off x="5795963" y="3933825"/>
            <a:ext cx="3254375" cy="615950"/>
          </a:xfrm>
          <a:custGeom>
            <a:avLst/>
            <a:gdLst>
              <a:gd name="T0" fmla="*/ 0 w 2050"/>
              <a:gd name="T1" fmla="*/ 305 h 388"/>
              <a:gd name="T2" fmla="*/ 60 w 2050"/>
              <a:gd name="T3" fmla="*/ 237 h 388"/>
              <a:gd name="T4" fmla="*/ 161 w 2050"/>
              <a:gd name="T5" fmla="*/ 93 h 388"/>
              <a:gd name="T6" fmla="*/ 246 w 2050"/>
              <a:gd name="T7" fmla="*/ 51 h 388"/>
              <a:gd name="T8" fmla="*/ 297 w 2050"/>
              <a:gd name="T9" fmla="*/ 17 h 388"/>
              <a:gd name="T10" fmla="*/ 348 w 2050"/>
              <a:gd name="T11" fmla="*/ 0 h 388"/>
              <a:gd name="T12" fmla="*/ 509 w 2050"/>
              <a:gd name="T13" fmla="*/ 26 h 388"/>
              <a:gd name="T14" fmla="*/ 627 w 2050"/>
              <a:gd name="T15" fmla="*/ 76 h 388"/>
              <a:gd name="T16" fmla="*/ 729 w 2050"/>
              <a:gd name="T17" fmla="*/ 136 h 388"/>
              <a:gd name="T18" fmla="*/ 847 w 2050"/>
              <a:gd name="T19" fmla="*/ 246 h 388"/>
              <a:gd name="T20" fmla="*/ 890 w 2050"/>
              <a:gd name="T21" fmla="*/ 297 h 388"/>
              <a:gd name="T22" fmla="*/ 966 w 2050"/>
              <a:gd name="T23" fmla="*/ 322 h 388"/>
              <a:gd name="T24" fmla="*/ 1102 w 2050"/>
              <a:gd name="T25" fmla="*/ 373 h 388"/>
              <a:gd name="T26" fmla="*/ 1271 w 2050"/>
              <a:gd name="T27" fmla="*/ 356 h 388"/>
              <a:gd name="T28" fmla="*/ 1322 w 2050"/>
              <a:gd name="T29" fmla="*/ 322 h 388"/>
              <a:gd name="T30" fmla="*/ 1406 w 2050"/>
              <a:gd name="T31" fmla="*/ 271 h 388"/>
              <a:gd name="T32" fmla="*/ 1508 w 2050"/>
              <a:gd name="T33" fmla="*/ 203 h 388"/>
              <a:gd name="T34" fmla="*/ 1593 w 2050"/>
              <a:gd name="T35" fmla="*/ 144 h 388"/>
              <a:gd name="T36" fmla="*/ 1720 w 2050"/>
              <a:gd name="T37" fmla="*/ 85 h 388"/>
              <a:gd name="T38" fmla="*/ 1906 w 2050"/>
              <a:gd name="T39" fmla="*/ 110 h 388"/>
              <a:gd name="T40" fmla="*/ 2008 w 2050"/>
              <a:gd name="T41" fmla="*/ 161 h 388"/>
              <a:gd name="T42" fmla="*/ 2033 w 2050"/>
              <a:gd name="T43" fmla="*/ 186 h 388"/>
              <a:gd name="T44" fmla="*/ 2050 w 2050"/>
              <a:gd name="T45" fmla="*/ 212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050" h="388">
                <a:moveTo>
                  <a:pt x="0" y="305"/>
                </a:moveTo>
                <a:cubicBezTo>
                  <a:pt x="19" y="277"/>
                  <a:pt x="43" y="267"/>
                  <a:pt x="60" y="237"/>
                </a:cubicBezTo>
                <a:cubicBezTo>
                  <a:pt x="96" y="173"/>
                  <a:pt x="84" y="121"/>
                  <a:pt x="161" y="93"/>
                </a:cubicBezTo>
                <a:cubicBezTo>
                  <a:pt x="190" y="66"/>
                  <a:pt x="209" y="63"/>
                  <a:pt x="246" y="51"/>
                </a:cubicBezTo>
                <a:cubicBezTo>
                  <a:pt x="263" y="40"/>
                  <a:pt x="278" y="23"/>
                  <a:pt x="297" y="17"/>
                </a:cubicBezTo>
                <a:cubicBezTo>
                  <a:pt x="314" y="11"/>
                  <a:pt x="348" y="0"/>
                  <a:pt x="348" y="0"/>
                </a:cubicBezTo>
                <a:cubicBezTo>
                  <a:pt x="400" y="8"/>
                  <a:pt x="459" y="7"/>
                  <a:pt x="509" y="26"/>
                </a:cubicBezTo>
                <a:cubicBezTo>
                  <a:pt x="549" y="41"/>
                  <a:pt x="586" y="63"/>
                  <a:pt x="627" y="76"/>
                </a:cubicBezTo>
                <a:cubicBezTo>
                  <a:pt x="659" y="101"/>
                  <a:pt x="699" y="110"/>
                  <a:pt x="729" y="136"/>
                </a:cubicBezTo>
                <a:cubicBezTo>
                  <a:pt x="771" y="173"/>
                  <a:pt x="802" y="215"/>
                  <a:pt x="847" y="246"/>
                </a:cubicBezTo>
                <a:cubicBezTo>
                  <a:pt x="858" y="276"/>
                  <a:pt x="854" y="279"/>
                  <a:pt x="890" y="297"/>
                </a:cubicBezTo>
                <a:cubicBezTo>
                  <a:pt x="894" y="299"/>
                  <a:pt x="951" y="317"/>
                  <a:pt x="966" y="322"/>
                </a:cubicBezTo>
                <a:cubicBezTo>
                  <a:pt x="1012" y="337"/>
                  <a:pt x="1054" y="359"/>
                  <a:pt x="1102" y="373"/>
                </a:cubicBezTo>
                <a:cubicBezTo>
                  <a:pt x="1159" y="369"/>
                  <a:pt x="1224" y="388"/>
                  <a:pt x="1271" y="356"/>
                </a:cubicBezTo>
                <a:cubicBezTo>
                  <a:pt x="1333" y="314"/>
                  <a:pt x="1262" y="341"/>
                  <a:pt x="1322" y="322"/>
                </a:cubicBezTo>
                <a:cubicBezTo>
                  <a:pt x="1349" y="303"/>
                  <a:pt x="1379" y="290"/>
                  <a:pt x="1406" y="271"/>
                </a:cubicBezTo>
                <a:cubicBezTo>
                  <a:pt x="1432" y="233"/>
                  <a:pt x="1466" y="218"/>
                  <a:pt x="1508" y="203"/>
                </a:cubicBezTo>
                <a:cubicBezTo>
                  <a:pt x="1537" y="166"/>
                  <a:pt x="1548" y="156"/>
                  <a:pt x="1593" y="144"/>
                </a:cubicBezTo>
                <a:cubicBezTo>
                  <a:pt x="1620" y="104"/>
                  <a:pt x="1674" y="96"/>
                  <a:pt x="1720" y="85"/>
                </a:cubicBezTo>
                <a:cubicBezTo>
                  <a:pt x="1783" y="92"/>
                  <a:pt x="1843" y="103"/>
                  <a:pt x="1906" y="110"/>
                </a:cubicBezTo>
                <a:cubicBezTo>
                  <a:pt x="1976" y="133"/>
                  <a:pt x="1942" y="117"/>
                  <a:pt x="2008" y="161"/>
                </a:cubicBezTo>
                <a:cubicBezTo>
                  <a:pt x="2018" y="168"/>
                  <a:pt x="2026" y="177"/>
                  <a:pt x="2033" y="186"/>
                </a:cubicBezTo>
                <a:cubicBezTo>
                  <a:pt x="2040" y="194"/>
                  <a:pt x="2050" y="212"/>
                  <a:pt x="2050" y="212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cmpd="sng">
                <a:solidFill>
                  <a:srgbClr val="FF33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5615" name="Freeform 15">
            <a:extLst>
              <a:ext uri="{FF2B5EF4-FFF2-40B4-BE49-F238E27FC236}">
                <a16:creationId xmlns:a16="http://schemas.microsoft.com/office/drawing/2014/main" id="{A1C1A189-A88F-411C-8833-B6C311BFC104}"/>
              </a:ext>
            </a:extLst>
          </p:cNvPr>
          <p:cNvSpPr>
            <a:spLocks/>
          </p:cNvSpPr>
          <p:nvPr/>
        </p:nvSpPr>
        <p:spPr bwMode="auto">
          <a:xfrm>
            <a:off x="5076825" y="2997200"/>
            <a:ext cx="3048000" cy="2506663"/>
          </a:xfrm>
          <a:custGeom>
            <a:avLst/>
            <a:gdLst>
              <a:gd name="T0" fmla="*/ 0 w 3134"/>
              <a:gd name="T1" fmla="*/ 898 h 1847"/>
              <a:gd name="T2" fmla="*/ 51 w 3134"/>
              <a:gd name="T3" fmla="*/ 779 h 1847"/>
              <a:gd name="T4" fmla="*/ 93 w 3134"/>
              <a:gd name="T5" fmla="*/ 686 h 1847"/>
              <a:gd name="T6" fmla="*/ 135 w 3134"/>
              <a:gd name="T7" fmla="*/ 627 h 1847"/>
              <a:gd name="T8" fmla="*/ 144 w 3134"/>
              <a:gd name="T9" fmla="*/ 601 h 1847"/>
              <a:gd name="T10" fmla="*/ 161 w 3134"/>
              <a:gd name="T11" fmla="*/ 567 h 1847"/>
              <a:gd name="T12" fmla="*/ 220 w 3134"/>
              <a:gd name="T13" fmla="*/ 517 h 1847"/>
              <a:gd name="T14" fmla="*/ 237 w 3134"/>
              <a:gd name="T15" fmla="*/ 483 h 1847"/>
              <a:gd name="T16" fmla="*/ 296 w 3134"/>
              <a:gd name="T17" fmla="*/ 457 h 1847"/>
              <a:gd name="T18" fmla="*/ 415 w 3134"/>
              <a:gd name="T19" fmla="*/ 398 h 1847"/>
              <a:gd name="T20" fmla="*/ 474 w 3134"/>
              <a:gd name="T21" fmla="*/ 364 h 1847"/>
              <a:gd name="T22" fmla="*/ 525 w 3134"/>
              <a:gd name="T23" fmla="*/ 330 h 1847"/>
              <a:gd name="T24" fmla="*/ 720 w 3134"/>
              <a:gd name="T25" fmla="*/ 237 h 1847"/>
              <a:gd name="T26" fmla="*/ 1093 w 3134"/>
              <a:gd name="T27" fmla="*/ 102 h 1847"/>
              <a:gd name="T28" fmla="*/ 2245 w 3134"/>
              <a:gd name="T29" fmla="*/ 110 h 1847"/>
              <a:gd name="T30" fmla="*/ 2668 w 3134"/>
              <a:gd name="T31" fmla="*/ 305 h 1847"/>
              <a:gd name="T32" fmla="*/ 2931 w 3134"/>
              <a:gd name="T33" fmla="*/ 525 h 1847"/>
              <a:gd name="T34" fmla="*/ 3058 w 3134"/>
              <a:gd name="T35" fmla="*/ 762 h 1847"/>
              <a:gd name="T36" fmla="*/ 3092 w 3134"/>
              <a:gd name="T37" fmla="*/ 839 h 1847"/>
              <a:gd name="T38" fmla="*/ 3134 w 3134"/>
              <a:gd name="T39" fmla="*/ 991 h 1847"/>
              <a:gd name="T40" fmla="*/ 3125 w 3134"/>
              <a:gd name="T41" fmla="*/ 1220 h 1847"/>
              <a:gd name="T42" fmla="*/ 3100 w 3134"/>
              <a:gd name="T43" fmla="*/ 1304 h 1847"/>
              <a:gd name="T44" fmla="*/ 3066 w 3134"/>
              <a:gd name="T45" fmla="*/ 1372 h 1847"/>
              <a:gd name="T46" fmla="*/ 3032 w 3134"/>
              <a:gd name="T47" fmla="*/ 1431 h 1847"/>
              <a:gd name="T48" fmla="*/ 3024 w 3134"/>
              <a:gd name="T49" fmla="*/ 1457 h 1847"/>
              <a:gd name="T50" fmla="*/ 2888 w 3134"/>
              <a:gd name="T51" fmla="*/ 1533 h 1847"/>
              <a:gd name="T52" fmla="*/ 2863 w 3134"/>
              <a:gd name="T53" fmla="*/ 1575 h 1847"/>
              <a:gd name="T54" fmla="*/ 2736 w 3134"/>
              <a:gd name="T55" fmla="*/ 1626 h 1847"/>
              <a:gd name="T56" fmla="*/ 2490 w 3134"/>
              <a:gd name="T57" fmla="*/ 1762 h 1847"/>
              <a:gd name="T58" fmla="*/ 2456 w 3134"/>
              <a:gd name="T59" fmla="*/ 1787 h 1847"/>
              <a:gd name="T60" fmla="*/ 2304 w 3134"/>
              <a:gd name="T61" fmla="*/ 1847 h 1847"/>
              <a:gd name="T62" fmla="*/ 830 w 3134"/>
              <a:gd name="T63" fmla="*/ 1813 h 1847"/>
              <a:gd name="T64" fmla="*/ 610 w 3134"/>
              <a:gd name="T65" fmla="*/ 1711 h 1847"/>
              <a:gd name="T66" fmla="*/ 517 w 3134"/>
              <a:gd name="T67" fmla="*/ 1652 h 1847"/>
              <a:gd name="T68" fmla="*/ 491 w 3134"/>
              <a:gd name="T69" fmla="*/ 1626 h 1847"/>
              <a:gd name="T70" fmla="*/ 440 w 3134"/>
              <a:gd name="T71" fmla="*/ 1592 h 1847"/>
              <a:gd name="T72" fmla="*/ 296 w 3134"/>
              <a:gd name="T73" fmla="*/ 1474 h 1847"/>
              <a:gd name="T74" fmla="*/ 229 w 3134"/>
              <a:gd name="T75" fmla="*/ 1406 h 1847"/>
              <a:gd name="T76" fmla="*/ 101 w 3134"/>
              <a:gd name="T77" fmla="*/ 1237 h 1847"/>
              <a:gd name="T78" fmla="*/ 85 w 3134"/>
              <a:gd name="T79" fmla="*/ 1186 h 1847"/>
              <a:gd name="T80" fmla="*/ 25 w 3134"/>
              <a:gd name="T81" fmla="*/ 1084 h 1847"/>
              <a:gd name="T82" fmla="*/ 0 w 3134"/>
              <a:gd name="T83" fmla="*/ 898 h 18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134" h="1847">
                <a:moveTo>
                  <a:pt x="0" y="898"/>
                </a:moveTo>
                <a:cubicBezTo>
                  <a:pt x="39" y="801"/>
                  <a:pt x="20" y="840"/>
                  <a:pt x="51" y="779"/>
                </a:cubicBezTo>
                <a:cubicBezTo>
                  <a:pt x="61" y="738"/>
                  <a:pt x="68" y="720"/>
                  <a:pt x="93" y="686"/>
                </a:cubicBezTo>
                <a:cubicBezTo>
                  <a:pt x="111" y="630"/>
                  <a:pt x="86" y="696"/>
                  <a:pt x="135" y="627"/>
                </a:cubicBezTo>
                <a:cubicBezTo>
                  <a:pt x="140" y="620"/>
                  <a:pt x="140" y="609"/>
                  <a:pt x="144" y="601"/>
                </a:cubicBezTo>
                <a:cubicBezTo>
                  <a:pt x="149" y="589"/>
                  <a:pt x="153" y="577"/>
                  <a:pt x="161" y="567"/>
                </a:cubicBezTo>
                <a:cubicBezTo>
                  <a:pt x="180" y="542"/>
                  <a:pt x="196" y="533"/>
                  <a:pt x="220" y="517"/>
                </a:cubicBezTo>
                <a:cubicBezTo>
                  <a:pt x="226" y="506"/>
                  <a:pt x="228" y="492"/>
                  <a:pt x="237" y="483"/>
                </a:cubicBezTo>
                <a:cubicBezTo>
                  <a:pt x="252" y="468"/>
                  <a:pt x="277" y="467"/>
                  <a:pt x="296" y="457"/>
                </a:cubicBezTo>
                <a:cubicBezTo>
                  <a:pt x="340" y="433"/>
                  <a:pt x="367" y="414"/>
                  <a:pt x="415" y="398"/>
                </a:cubicBezTo>
                <a:cubicBezTo>
                  <a:pt x="480" y="333"/>
                  <a:pt x="397" y="408"/>
                  <a:pt x="474" y="364"/>
                </a:cubicBezTo>
                <a:cubicBezTo>
                  <a:pt x="568" y="311"/>
                  <a:pt x="443" y="359"/>
                  <a:pt x="525" y="330"/>
                </a:cubicBezTo>
                <a:cubicBezTo>
                  <a:pt x="582" y="288"/>
                  <a:pt x="656" y="270"/>
                  <a:pt x="720" y="237"/>
                </a:cubicBezTo>
                <a:cubicBezTo>
                  <a:pt x="848" y="172"/>
                  <a:pt x="949" y="121"/>
                  <a:pt x="1093" y="102"/>
                </a:cubicBezTo>
                <a:cubicBezTo>
                  <a:pt x="1446" y="0"/>
                  <a:pt x="1870" y="96"/>
                  <a:pt x="2245" y="110"/>
                </a:cubicBezTo>
                <a:cubicBezTo>
                  <a:pt x="2397" y="172"/>
                  <a:pt x="2532" y="213"/>
                  <a:pt x="2668" y="305"/>
                </a:cubicBezTo>
                <a:cubicBezTo>
                  <a:pt x="2727" y="405"/>
                  <a:pt x="2863" y="424"/>
                  <a:pt x="2931" y="525"/>
                </a:cubicBezTo>
                <a:cubicBezTo>
                  <a:pt x="2978" y="595"/>
                  <a:pt x="3025" y="685"/>
                  <a:pt x="3058" y="762"/>
                </a:cubicBezTo>
                <a:cubicBezTo>
                  <a:pt x="3093" y="846"/>
                  <a:pt x="3056" y="785"/>
                  <a:pt x="3092" y="839"/>
                </a:cubicBezTo>
                <a:cubicBezTo>
                  <a:pt x="3105" y="890"/>
                  <a:pt x="3121" y="940"/>
                  <a:pt x="3134" y="991"/>
                </a:cubicBezTo>
                <a:cubicBezTo>
                  <a:pt x="3131" y="1067"/>
                  <a:pt x="3133" y="1144"/>
                  <a:pt x="3125" y="1220"/>
                </a:cubicBezTo>
                <a:cubicBezTo>
                  <a:pt x="3122" y="1249"/>
                  <a:pt x="3111" y="1277"/>
                  <a:pt x="3100" y="1304"/>
                </a:cubicBezTo>
                <a:cubicBezTo>
                  <a:pt x="3091" y="1328"/>
                  <a:pt x="3066" y="1372"/>
                  <a:pt x="3066" y="1372"/>
                </a:cubicBezTo>
                <a:cubicBezTo>
                  <a:pt x="3049" y="1445"/>
                  <a:pt x="3073" y="1369"/>
                  <a:pt x="3032" y="1431"/>
                </a:cubicBezTo>
                <a:cubicBezTo>
                  <a:pt x="3027" y="1439"/>
                  <a:pt x="3030" y="1451"/>
                  <a:pt x="3024" y="1457"/>
                </a:cubicBezTo>
                <a:cubicBezTo>
                  <a:pt x="2991" y="1491"/>
                  <a:pt x="2934" y="1522"/>
                  <a:pt x="2888" y="1533"/>
                </a:cubicBezTo>
                <a:cubicBezTo>
                  <a:pt x="2880" y="1547"/>
                  <a:pt x="2876" y="1565"/>
                  <a:pt x="2863" y="1575"/>
                </a:cubicBezTo>
                <a:cubicBezTo>
                  <a:pt x="2842" y="1591"/>
                  <a:pt x="2760" y="1611"/>
                  <a:pt x="2736" y="1626"/>
                </a:cubicBezTo>
                <a:cubicBezTo>
                  <a:pt x="2655" y="1675"/>
                  <a:pt x="2578" y="1728"/>
                  <a:pt x="2490" y="1762"/>
                </a:cubicBezTo>
                <a:cubicBezTo>
                  <a:pt x="2477" y="1767"/>
                  <a:pt x="2468" y="1780"/>
                  <a:pt x="2456" y="1787"/>
                </a:cubicBezTo>
                <a:cubicBezTo>
                  <a:pt x="2408" y="1815"/>
                  <a:pt x="2357" y="1833"/>
                  <a:pt x="2304" y="1847"/>
                </a:cubicBezTo>
                <a:cubicBezTo>
                  <a:pt x="1798" y="1839"/>
                  <a:pt x="1326" y="1830"/>
                  <a:pt x="830" y="1813"/>
                </a:cubicBezTo>
                <a:cubicBezTo>
                  <a:pt x="760" y="1778"/>
                  <a:pt x="687" y="1729"/>
                  <a:pt x="610" y="1711"/>
                </a:cubicBezTo>
                <a:cubicBezTo>
                  <a:pt x="585" y="1674"/>
                  <a:pt x="558" y="1665"/>
                  <a:pt x="517" y="1652"/>
                </a:cubicBezTo>
                <a:cubicBezTo>
                  <a:pt x="508" y="1643"/>
                  <a:pt x="501" y="1634"/>
                  <a:pt x="491" y="1626"/>
                </a:cubicBezTo>
                <a:cubicBezTo>
                  <a:pt x="475" y="1613"/>
                  <a:pt x="440" y="1592"/>
                  <a:pt x="440" y="1592"/>
                </a:cubicBezTo>
                <a:cubicBezTo>
                  <a:pt x="405" y="1540"/>
                  <a:pt x="354" y="1497"/>
                  <a:pt x="296" y="1474"/>
                </a:cubicBezTo>
                <a:cubicBezTo>
                  <a:pt x="196" y="1347"/>
                  <a:pt x="320" y="1497"/>
                  <a:pt x="229" y="1406"/>
                </a:cubicBezTo>
                <a:cubicBezTo>
                  <a:pt x="180" y="1357"/>
                  <a:pt x="143" y="1292"/>
                  <a:pt x="101" y="1237"/>
                </a:cubicBezTo>
                <a:cubicBezTo>
                  <a:pt x="96" y="1220"/>
                  <a:pt x="90" y="1203"/>
                  <a:pt x="85" y="1186"/>
                </a:cubicBezTo>
                <a:cubicBezTo>
                  <a:pt x="74" y="1150"/>
                  <a:pt x="38" y="1122"/>
                  <a:pt x="25" y="1084"/>
                </a:cubicBezTo>
                <a:cubicBezTo>
                  <a:pt x="19" y="985"/>
                  <a:pt x="23" y="969"/>
                  <a:pt x="0" y="898"/>
                </a:cubicBezTo>
                <a:close/>
              </a:path>
            </a:pathLst>
          </a:custGeom>
          <a:solidFill>
            <a:schemeClr val="accent1"/>
          </a:solidFill>
          <a:ln w="57150" cap="flat" cmpd="sng">
            <a:solidFill>
              <a:srgbClr val="009900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grpSp>
        <p:nvGrpSpPr>
          <p:cNvPr id="25643" name="Group 43">
            <a:extLst>
              <a:ext uri="{FF2B5EF4-FFF2-40B4-BE49-F238E27FC236}">
                <a16:creationId xmlns:a16="http://schemas.microsoft.com/office/drawing/2014/main" id="{F0EC7C4E-C9C1-4B30-BB4A-11ED7D8FAD43}"/>
              </a:ext>
            </a:extLst>
          </p:cNvPr>
          <p:cNvGrpSpPr>
            <a:grpSpLocks/>
          </p:cNvGrpSpPr>
          <p:nvPr/>
        </p:nvGrpSpPr>
        <p:grpSpPr bwMode="auto">
          <a:xfrm>
            <a:off x="900113" y="3357563"/>
            <a:ext cx="2662237" cy="2087562"/>
            <a:chOff x="567" y="2115"/>
            <a:chExt cx="1677" cy="1315"/>
          </a:xfrm>
        </p:grpSpPr>
        <p:sp>
          <p:nvSpPr>
            <p:cNvPr id="25617" name="Line 17">
              <a:extLst>
                <a:ext uri="{FF2B5EF4-FFF2-40B4-BE49-F238E27FC236}">
                  <a16:creationId xmlns:a16="http://schemas.microsoft.com/office/drawing/2014/main" id="{078154D6-A40C-49B8-8222-D274A783E1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9" y="2341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18" name="Line 18">
              <a:extLst>
                <a:ext uri="{FF2B5EF4-FFF2-40B4-BE49-F238E27FC236}">
                  <a16:creationId xmlns:a16="http://schemas.microsoft.com/office/drawing/2014/main" id="{52771069-BF21-4B86-ADAB-ABBCA5A085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4" y="2387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19" name="Line 19">
              <a:extLst>
                <a:ext uri="{FF2B5EF4-FFF2-40B4-BE49-F238E27FC236}">
                  <a16:creationId xmlns:a16="http://schemas.microsoft.com/office/drawing/2014/main" id="{50F3DCA4-353C-4C93-B941-EDB6ED13AF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7" y="2568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20" name="Line 20">
              <a:extLst>
                <a:ext uri="{FF2B5EF4-FFF2-40B4-BE49-F238E27FC236}">
                  <a16:creationId xmlns:a16="http://schemas.microsoft.com/office/drawing/2014/main" id="{E222EDAF-F408-4BBF-B6EA-137D28456B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8" y="2478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21" name="Line 21">
              <a:extLst>
                <a:ext uri="{FF2B5EF4-FFF2-40B4-BE49-F238E27FC236}">
                  <a16:creationId xmlns:a16="http://schemas.microsoft.com/office/drawing/2014/main" id="{7D81BB0B-F08C-4D1B-B2C8-1E7054A92B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614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22" name="Line 22">
              <a:extLst>
                <a:ext uri="{FF2B5EF4-FFF2-40B4-BE49-F238E27FC236}">
                  <a16:creationId xmlns:a16="http://schemas.microsoft.com/office/drawing/2014/main" id="{39623452-1602-4211-9057-E7D781A445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2" y="2251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23" name="Line 23">
              <a:extLst>
                <a:ext uri="{FF2B5EF4-FFF2-40B4-BE49-F238E27FC236}">
                  <a16:creationId xmlns:a16="http://schemas.microsoft.com/office/drawing/2014/main" id="{86733A78-5FFA-4D47-9034-95F8E56F9B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9" y="2115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24" name="Line 24">
              <a:extLst>
                <a:ext uri="{FF2B5EF4-FFF2-40B4-BE49-F238E27FC236}">
                  <a16:creationId xmlns:a16="http://schemas.microsoft.com/office/drawing/2014/main" id="{F9F4E1B4-2653-4A69-B317-D71A6EB4C5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5" y="2160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25" name="Line 25">
              <a:extLst>
                <a:ext uri="{FF2B5EF4-FFF2-40B4-BE49-F238E27FC236}">
                  <a16:creationId xmlns:a16="http://schemas.microsoft.com/office/drawing/2014/main" id="{5E8A23F3-F138-4404-A7DD-8C7D2A734B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6" y="2523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26" name="Line 26">
              <a:extLst>
                <a:ext uri="{FF2B5EF4-FFF2-40B4-BE49-F238E27FC236}">
                  <a16:creationId xmlns:a16="http://schemas.microsoft.com/office/drawing/2014/main" id="{B4346E5F-8E6E-45C5-BDAF-16D02FF5FF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9" y="2704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27" name="Line 27">
              <a:extLst>
                <a:ext uri="{FF2B5EF4-FFF2-40B4-BE49-F238E27FC236}">
                  <a16:creationId xmlns:a16="http://schemas.microsoft.com/office/drawing/2014/main" id="{5AC6200B-8072-4AC0-957F-AD8F42EF30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7" y="2659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28" name="Line 28">
              <a:extLst>
                <a:ext uri="{FF2B5EF4-FFF2-40B4-BE49-F238E27FC236}">
                  <a16:creationId xmlns:a16="http://schemas.microsoft.com/office/drawing/2014/main" id="{7B1A6BEA-BA76-42DE-B3FB-BC509B768D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7" y="2840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29" name="Line 29">
              <a:extLst>
                <a:ext uri="{FF2B5EF4-FFF2-40B4-BE49-F238E27FC236}">
                  <a16:creationId xmlns:a16="http://schemas.microsoft.com/office/drawing/2014/main" id="{7D446283-322B-46B4-BB00-E118F50D8E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4" y="2704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30" name="Line 30">
              <a:extLst>
                <a:ext uri="{FF2B5EF4-FFF2-40B4-BE49-F238E27FC236}">
                  <a16:creationId xmlns:a16="http://schemas.microsoft.com/office/drawing/2014/main" id="{D2F96269-465E-41E7-B3F5-0D1AFE7418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2" y="2840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31" name="Line 31">
              <a:extLst>
                <a:ext uri="{FF2B5EF4-FFF2-40B4-BE49-F238E27FC236}">
                  <a16:creationId xmlns:a16="http://schemas.microsoft.com/office/drawing/2014/main" id="{209EDEAE-40EF-4B4C-9601-F8DCC08A7C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2" y="2976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32" name="Line 32">
              <a:extLst>
                <a:ext uri="{FF2B5EF4-FFF2-40B4-BE49-F238E27FC236}">
                  <a16:creationId xmlns:a16="http://schemas.microsoft.com/office/drawing/2014/main" id="{8658486D-3348-4E16-8D17-E02066C879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6" y="2840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33" name="Line 33">
              <a:extLst>
                <a:ext uri="{FF2B5EF4-FFF2-40B4-BE49-F238E27FC236}">
                  <a16:creationId xmlns:a16="http://schemas.microsoft.com/office/drawing/2014/main" id="{BE281422-14B5-42AD-8DD0-751A9C8128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1" y="2976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34" name="Line 34">
              <a:extLst>
                <a:ext uri="{FF2B5EF4-FFF2-40B4-BE49-F238E27FC236}">
                  <a16:creationId xmlns:a16="http://schemas.microsoft.com/office/drawing/2014/main" id="{8626175F-C68B-49AD-AB04-DEAE11F065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2" y="2976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35" name="Line 35">
              <a:extLst>
                <a:ext uri="{FF2B5EF4-FFF2-40B4-BE49-F238E27FC236}">
                  <a16:creationId xmlns:a16="http://schemas.microsoft.com/office/drawing/2014/main" id="{411663AB-DC17-496C-AFAD-8AD465431C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10" y="3067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36" name="Line 36">
              <a:extLst>
                <a:ext uri="{FF2B5EF4-FFF2-40B4-BE49-F238E27FC236}">
                  <a16:creationId xmlns:a16="http://schemas.microsoft.com/office/drawing/2014/main" id="{A4AD4CDD-8CF8-4BEF-B37D-95CC005658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9" y="3158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37" name="Line 37">
              <a:extLst>
                <a:ext uri="{FF2B5EF4-FFF2-40B4-BE49-F238E27FC236}">
                  <a16:creationId xmlns:a16="http://schemas.microsoft.com/office/drawing/2014/main" id="{8F252A50-D506-4BE1-8686-7C1FB60E89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8" y="3203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38" name="Line 38">
              <a:extLst>
                <a:ext uri="{FF2B5EF4-FFF2-40B4-BE49-F238E27FC236}">
                  <a16:creationId xmlns:a16="http://schemas.microsoft.com/office/drawing/2014/main" id="{0739642D-8BEE-4385-BFA8-A506E82436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0" y="3067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39" name="Line 39">
              <a:extLst>
                <a:ext uri="{FF2B5EF4-FFF2-40B4-BE49-F238E27FC236}">
                  <a16:creationId xmlns:a16="http://schemas.microsoft.com/office/drawing/2014/main" id="{71564D2C-21A1-40AB-86CB-C913A52613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7" y="3249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40" name="Line 40">
              <a:extLst>
                <a:ext uri="{FF2B5EF4-FFF2-40B4-BE49-F238E27FC236}">
                  <a16:creationId xmlns:a16="http://schemas.microsoft.com/office/drawing/2014/main" id="{7CD30847-63DA-4713-96F4-6ACD83378C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6" y="3294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41" name="Line 41">
              <a:extLst>
                <a:ext uri="{FF2B5EF4-FFF2-40B4-BE49-F238E27FC236}">
                  <a16:creationId xmlns:a16="http://schemas.microsoft.com/office/drawing/2014/main" id="{FA1AB7D8-029E-4ADF-8261-01E6D1899D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9" y="3430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42" name="Line 42">
              <a:extLst>
                <a:ext uri="{FF2B5EF4-FFF2-40B4-BE49-F238E27FC236}">
                  <a16:creationId xmlns:a16="http://schemas.microsoft.com/office/drawing/2014/main" id="{843E531B-4558-4C56-B747-DC23ED7AF8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5" y="3385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</p:grpSp>
      <p:grpSp>
        <p:nvGrpSpPr>
          <p:cNvPr id="25644" name="Group 44">
            <a:extLst>
              <a:ext uri="{FF2B5EF4-FFF2-40B4-BE49-F238E27FC236}">
                <a16:creationId xmlns:a16="http://schemas.microsoft.com/office/drawing/2014/main" id="{E3952BB5-B463-4527-A622-8ADACE8B33A4}"/>
              </a:ext>
            </a:extLst>
          </p:cNvPr>
          <p:cNvGrpSpPr>
            <a:grpSpLocks/>
          </p:cNvGrpSpPr>
          <p:nvPr/>
        </p:nvGrpSpPr>
        <p:grpSpPr bwMode="auto">
          <a:xfrm>
            <a:off x="5292725" y="3213100"/>
            <a:ext cx="2662238" cy="2087563"/>
            <a:chOff x="567" y="2115"/>
            <a:chExt cx="1677" cy="1315"/>
          </a:xfrm>
        </p:grpSpPr>
        <p:sp>
          <p:nvSpPr>
            <p:cNvPr id="25645" name="Line 45">
              <a:extLst>
                <a:ext uri="{FF2B5EF4-FFF2-40B4-BE49-F238E27FC236}">
                  <a16:creationId xmlns:a16="http://schemas.microsoft.com/office/drawing/2014/main" id="{52FE2D9F-0CE0-43C1-B5B0-1C80D8D286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9" y="2341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46" name="Line 46">
              <a:extLst>
                <a:ext uri="{FF2B5EF4-FFF2-40B4-BE49-F238E27FC236}">
                  <a16:creationId xmlns:a16="http://schemas.microsoft.com/office/drawing/2014/main" id="{134BB919-AE90-47BF-A8B9-51241BE230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4" y="2387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47" name="Line 47">
              <a:extLst>
                <a:ext uri="{FF2B5EF4-FFF2-40B4-BE49-F238E27FC236}">
                  <a16:creationId xmlns:a16="http://schemas.microsoft.com/office/drawing/2014/main" id="{B64761B7-759B-4594-8BD6-93B7127F67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7" y="2568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48" name="Line 48">
              <a:extLst>
                <a:ext uri="{FF2B5EF4-FFF2-40B4-BE49-F238E27FC236}">
                  <a16:creationId xmlns:a16="http://schemas.microsoft.com/office/drawing/2014/main" id="{CD6DD06F-42A7-4E66-B251-4F69D1274D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8" y="2478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49" name="Line 49">
              <a:extLst>
                <a:ext uri="{FF2B5EF4-FFF2-40B4-BE49-F238E27FC236}">
                  <a16:creationId xmlns:a16="http://schemas.microsoft.com/office/drawing/2014/main" id="{F1E3A3EE-4AF6-486D-878C-758FED81EE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614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50" name="Line 50">
              <a:extLst>
                <a:ext uri="{FF2B5EF4-FFF2-40B4-BE49-F238E27FC236}">
                  <a16:creationId xmlns:a16="http://schemas.microsoft.com/office/drawing/2014/main" id="{0303F114-BFAF-4C59-B1FB-6640099151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2" y="2251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51" name="Line 51">
              <a:extLst>
                <a:ext uri="{FF2B5EF4-FFF2-40B4-BE49-F238E27FC236}">
                  <a16:creationId xmlns:a16="http://schemas.microsoft.com/office/drawing/2014/main" id="{EF3131AB-57C8-4C1C-9DEB-FB086F44CF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9" y="2115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52" name="Line 52">
              <a:extLst>
                <a:ext uri="{FF2B5EF4-FFF2-40B4-BE49-F238E27FC236}">
                  <a16:creationId xmlns:a16="http://schemas.microsoft.com/office/drawing/2014/main" id="{B5F48521-A8F4-4B4C-BD9F-97BE04029A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5" y="2160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53" name="Line 53">
              <a:extLst>
                <a:ext uri="{FF2B5EF4-FFF2-40B4-BE49-F238E27FC236}">
                  <a16:creationId xmlns:a16="http://schemas.microsoft.com/office/drawing/2014/main" id="{518734E7-6098-4245-AB73-C001520654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6" y="2523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54" name="Line 54">
              <a:extLst>
                <a:ext uri="{FF2B5EF4-FFF2-40B4-BE49-F238E27FC236}">
                  <a16:creationId xmlns:a16="http://schemas.microsoft.com/office/drawing/2014/main" id="{8D266A75-C1E7-40FF-8ED0-FF06DEAB45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9" y="2704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55" name="Line 55">
              <a:extLst>
                <a:ext uri="{FF2B5EF4-FFF2-40B4-BE49-F238E27FC236}">
                  <a16:creationId xmlns:a16="http://schemas.microsoft.com/office/drawing/2014/main" id="{038EEBF9-8F0F-4B37-9687-0BAFF77C8E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7" y="2659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56" name="Line 56">
              <a:extLst>
                <a:ext uri="{FF2B5EF4-FFF2-40B4-BE49-F238E27FC236}">
                  <a16:creationId xmlns:a16="http://schemas.microsoft.com/office/drawing/2014/main" id="{06EBBC7D-65E9-46F0-BC2C-676D28B806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7" y="2840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57" name="Line 57">
              <a:extLst>
                <a:ext uri="{FF2B5EF4-FFF2-40B4-BE49-F238E27FC236}">
                  <a16:creationId xmlns:a16="http://schemas.microsoft.com/office/drawing/2014/main" id="{D3659924-6AD7-498A-A463-CAD4B52701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4" y="2704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58" name="Line 58">
              <a:extLst>
                <a:ext uri="{FF2B5EF4-FFF2-40B4-BE49-F238E27FC236}">
                  <a16:creationId xmlns:a16="http://schemas.microsoft.com/office/drawing/2014/main" id="{6F009BA0-4CFD-4BB0-8F7C-F800AD6BC5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2" y="2840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59" name="Line 59">
              <a:extLst>
                <a:ext uri="{FF2B5EF4-FFF2-40B4-BE49-F238E27FC236}">
                  <a16:creationId xmlns:a16="http://schemas.microsoft.com/office/drawing/2014/main" id="{C44EA8A3-8962-487D-9976-D852E00D01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2" y="2976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60" name="Line 60">
              <a:extLst>
                <a:ext uri="{FF2B5EF4-FFF2-40B4-BE49-F238E27FC236}">
                  <a16:creationId xmlns:a16="http://schemas.microsoft.com/office/drawing/2014/main" id="{8DA1F6A5-B84E-4881-9B51-5838CFA823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6" y="2840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61" name="Line 61">
              <a:extLst>
                <a:ext uri="{FF2B5EF4-FFF2-40B4-BE49-F238E27FC236}">
                  <a16:creationId xmlns:a16="http://schemas.microsoft.com/office/drawing/2014/main" id="{6D55C71E-78B7-4BEA-A75A-04006D84D1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1" y="2976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62" name="Line 62">
              <a:extLst>
                <a:ext uri="{FF2B5EF4-FFF2-40B4-BE49-F238E27FC236}">
                  <a16:creationId xmlns:a16="http://schemas.microsoft.com/office/drawing/2014/main" id="{D826CD99-BCD9-4EF9-B276-35CF9C3DCA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2" y="2976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63" name="Line 63">
              <a:extLst>
                <a:ext uri="{FF2B5EF4-FFF2-40B4-BE49-F238E27FC236}">
                  <a16:creationId xmlns:a16="http://schemas.microsoft.com/office/drawing/2014/main" id="{A31D9EE2-AC1D-4DA0-BC06-CB148888FD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10" y="3067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64" name="Line 64">
              <a:extLst>
                <a:ext uri="{FF2B5EF4-FFF2-40B4-BE49-F238E27FC236}">
                  <a16:creationId xmlns:a16="http://schemas.microsoft.com/office/drawing/2014/main" id="{A96730CF-0BBD-4FC6-B75D-A5E6EBF493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9" y="3158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65" name="Line 65">
              <a:extLst>
                <a:ext uri="{FF2B5EF4-FFF2-40B4-BE49-F238E27FC236}">
                  <a16:creationId xmlns:a16="http://schemas.microsoft.com/office/drawing/2014/main" id="{9DCCD08D-D5A8-43AD-87BB-E7BB93A4C1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8" y="3203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66" name="Line 66">
              <a:extLst>
                <a:ext uri="{FF2B5EF4-FFF2-40B4-BE49-F238E27FC236}">
                  <a16:creationId xmlns:a16="http://schemas.microsoft.com/office/drawing/2014/main" id="{9640715C-8702-4167-A684-6F6CF2501C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0" y="3067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67" name="Line 67">
              <a:extLst>
                <a:ext uri="{FF2B5EF4-FFF2-40B4-BE49-F238E27FC236}">
                  <a16:creationId xmlns:a16="http://schemas.microsoft.com/office/drawing/2014/main" id="{2A8E79F6-76F9-4C0F-AEA7-BA53C8B970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7" y="3249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68" name="Line 68">
              <a:extLst>
                <a:ext uri="{FF2B5EF4-FFF2-40B4-BE49-F238E27FC236}">
                  <a16:creationId xmlns:a16="http://schemas.microsoft.com/office/drawing/2014/main" id="{3C15DB6E-A346-4C2F-BB76-6A42580D32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6" y="3294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69" name="Line 69">
              <a:extLst>
                <a:ext uri="{FF2B5EF4-FFF2-40B4-BE49-F238E27FC236}">
                  <a16:creationId xmlns:a16="http://schemas.microsoft.com/office/drawing/2014/main" id="{FCF6F439-3F1F-4297-976C-EF3EA3FE48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9" y="3430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5670" name="Line 70">
              <a:extLst>
                <a:ext uri="{FF2B5EF4-FFF2-40B4-BE49-F238E27FC236}">
                  <a16:creationId xmlns:a16="http://schemas.microsoft.com/office/drawing/2014/main" id="{B0234907-6BC7-4314-84A9-30689C377B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5" y="3385"/>
              <a:ext cx="31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</p:grpSp>
      <p:sp>
        <p:nvSpPr>
          <p:cNvPr id="25671" name="Oval 71">
            <a:extLst>
              <a:ext uri="{FF2B5EF4-FFF2-40B4-BE49-F238E27FC236}">
                <a16:creationId xmlns:a16="http://schemas.microsoft.com/office/drawing/2014/main" id="{712DD291-5EFB-4FD2-8A30-A8BE7F7DB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5" y="4005263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5672" name="Oval 72">
            <a:extLst>
              <a:ext uri="{FF2B5EF4-FFF2-40B4-BE49-F238E27FC236}">
                <a16:creationId xmlns:a16="http://schemas.microsoft.com/office/drawing/2014/main" id="{029BFD68-D19F-4CF8-96E5-B840A0D6C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163" y="3573463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5673" name="Oval 73">
            <a:extLst>
              <a:ext uri="{FF2B5EF4-FFF2-40B4-BE49-F238E27FC236}">
                <a16:creationId xmlns:a16="http://schemas.microsoft.com/office/drawing/2014/main" id="{301D051B-5D77-4CDF-8744-BCA8C24B8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0425" y="3068638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5674" name="Oval 74">
            <a:extLst>
              <a:ext uri="{FF2B5EF4-FFF2-40B4-BE49-F238E27FC236}">
                <a16:creationId xmlns:a16="http://schemas.microsoft.com/office/drawing/2014/main" id="{70473466-7382-4FE0-B29D-CCDBAF1285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0288" y="3213100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5675" name="Oval 75">
            <a:extLst>
              <a:ext uri="{FF2B5EF4-FFF2-40B4-BE49-F238E27FC236}">
                <a16:creationId xmlns:a16="http://schemas.microsoft.com/office/drawing/2014/main" id="{6A408281-68F9-420F-A78C-184587B58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3068638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5676" name="Oval 76">
            <a:extLst>
              <a:ext uri="{FF2B5EF4-FFF2-40B4-BE49-F238E27FC236}">
                <a16:creationId xmlns:a16="http://schemas.microsoft.com/office/drawing/2014/main" id="{78D3C24F-67C1-49A4-80CF-0AC6B2EFD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4652963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5677" name="Oval 77">
            <a:extLst>
              <a:ext uri="{FF2B5EF4-FFF2-40B4-BE49-F238E27FC236}">
                <a16:creationId xmlns:a16="http://schemas.microsoft.com/office/drawing/2014/main" id="{C3A4F2A2-8C38-484F-8562-5557F84597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5300663"/>
            <a:ext cx="71438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5678" name="Oval 78">
            <a:extLst>
              <a:ext uri="{FF2B5EF4-FFF2-40B4-BE49-F238E27FC236}">
                <a16:creationId xmlns:a16="http://schemas.microsoft.com/office/drawing/2014/main" id="{654DA530-6006-46E6-B5CB-C09D978F8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5445125"/>
            <a:ext cx="71437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5679" name="Oval 79">
            <a:extLst>
              <a:ext uri="{FF2B5EF4-FFF2-40B4-BE49-F238E27FC236}">
                <a16:creationId xmlns:a16="http://schemas.microsoft.com/office/drawing/2014/main" id="{40F4695D-A39C-4951-8B7E-AD2C94084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1725" y="5373688"/>
            <a:ext cx="71438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5680" name="Oval 80">
            <a:extLst>
              <a:ext uri="{FF2B5EF4-FFF2-40B4-BE49-F238E27FC236}">
                <a16:creationId xmlns:a16="http://schemas.microsoft.com/office/drawing/2014/main" id="{39B45CE1-9280-4572-B30F-7D73C7C53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6550" y="4868863"/>
            <a:ext cx="71438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5681" name="Oval 81">
            <a:extLst>
              <a:ext uri="{FF2B5EF4-FFF2-40B4-BE49-F238E27FC236}">
                <a16:creationId xmlns:a16="http://schemas.microsoft.com/office/drawing/2014/main" id="{38BBBCCA-8A31-4325-95E6-E5F3925F02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7988" y="4292600"/>
            <a:ext cx="71437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5682" name="Oval 82">
            <a:extLst>
              <a:ext uri="{FF2B5EF4-FFF2-40B4-BE49-F238E27FC236}">
                <a16:creationId xmlns:a16="http://schemas.microsoft.com/office/drawing/2014/main" id="{9A89A6A7-7205-48D0-947A-1A63F9E4C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6550" y="3716338"/>
            <a:ext cx="71438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CD37E39-D1CB-48E0-8224-7FE98202C4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3608" y="274638"/>
            <a:ext cx="8100392" cy="1312862"/>
          </a:xfrm>
        </p:spPr>
        <p:txBody>
          <a:bodyPr/>
          <a:lstStyle/>
          <a:p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Правила для описания семантических характеристик объектов: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846486DC-8403-43F1-BEF5-B05A04C7E8C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43608" y="2132856"/>
            <a:ext cx="7344816" cy="3456384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KZ" b="1" dirty="0"/>
              <a:t>1.</a:t>
            </a:r>
            <a:r>
              <a:rPr lang="ru-RU" altLang="ru-KZ" sz="2400" b="1" dirty="0"/>
              <a:t>Описание семантических характеристик  объектов производится в соответствии с системой классификации и кодирования объектов местности</a:t>
            </a:r>
          </a:p>
          <a:p>
            <a:pPr>
              <a:buFontTx/>
              <a:buNone/>
            </a:pPr>
            <a:r>
              <a:rPr lang="ru-RU" altLang="ru-KZ" sz="2400" b="1" dirty="0"/>
              <a:t>2. Описание местоположения условных знаков и характеристик объектов на карте производится путем  </a:t>
            </a:r>
            <a:r>
              <a:rPr lang="ru-RU" altLang="ru-KZ" sz="2400" b="1" dirty="0" err="1"/>
              <a:t>цифрования</a:t>
            </a:r>
            <a:r>
              <a:rPr lang="ru-RU" altLang="ru-KZ" sz="2400" b="1" dirty="0"/>
              <a:t> точек,  линий и областей их  (т.е. знаков и характеристик) расположения</a:t>
            </a:r>
          </a:p>
        </p:txBody>
      </p:sp>
      <p:sp>
        <p:nvSpPr>
          <p:cNvPr id="10246" name="Freeform 6">
            <a:extLst>
              <a:ext uri="{FF2B5EF4-FFF2-40B4-BE49-F238E27FC236}">
                <a16:creationId xmlns:a16="http://schemas.microsoft.com/office/drawing/2014/main" id="{ED516913-11AD-488B-9CAF-28E5DB1469BD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343641F6-B08A-4725-8531-213B308277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altLang="ru-KZ" sz="3600" b="1">
                <a:solidFill>
                  <a:srgbClr val="FF3300"/>
                </a:solidFill>
              </a:rPr>
              <a:t>Правила для описания семантических характеристик объектов: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6731B07A-530E-4578-A9C3-E0E461B610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484313"/>
            <a:ext cx="9144000" cy="5373687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KZ" b="1"/>
              <a:t>Задание  местоположения условных знаков, надписей  и характеристик объектов на карте производится с целью сохранения результатов работы редактора карты и для того, чтобы сохранить информацию о расположении условных знаков, надписей и подписей. </a:t>
            </a:r>
          </a:p>
          <a:p>
            <a:pPr>
              <a:buFontTx/>
              <a:buNone/>
            </a:pPr>
            <a:r>
              <a:rPr lang="ru-RU" altLang="ru-KZ" b="1"/>
              <a:t>Эта работа уже один раз проделана при создании карты и нецелесообразно делать ее еще раз.</a:t>
            </a:r>
          </a:p>
        </p:txBody>
      </p:sp>
      <p:sp>
        <p:nvSpPr>
          <p:cNvPr id="26628" name="Freeform 4">
            <a:extLst>
              <a:ext uri="{FF2B5EF4-FFF2-40B4-BE49-F238E27FC236}">
                <a16:creationId xmlns:a16="http://schemas.microsoft.com/office/drawing/2014/main" id="{6542A7C4-6B2D-4468-8A15-7941705FA5B1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B7F2EA3A-2ED5-4999-8F54-913C1606CB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7451725" cy="1143000"/>
          </a:xfrm>
        </p:spPr>
        <p:txBody>
          <a:bodyPr/>
          <a:lstStyle/>
          <a:p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Правила для описания семантических характеристик объектов: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5D9DDAE3-10BE-48C8-A4DB-8D2ED2A33F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925" y="1677245"/>
            <a:ext cx="8785226" cy="127313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FontTx/>
              <a:buNone/>
            </a:pPr>
            <a:r>
              <a:rPr lang="ru-RU" altLang="ru-KZ" sz="2400" b="1" dirty="0"/>
              <a:t>       Работа по редактированию картографической модели уже один раз проделана при создании карты и нецелесообразно делать ее еще раз.</a:t>
            </a:r>
          </a:p>
          <a:p>
            <a:pPr>
              <a:buFontTx/>
              <a:buNone/>
            </a:pPr>
            <a:r>
              <a:rPr lang="ru-RU" altLang="ru-KZ" b="1" dirty="0"/>
              <a:t>Пример:  размещение названий улиц</a:t>
            </a:r>
          </a:p>
        </p:txBody>
      </p:sp>
      <p:sp>
        <p:nvSpPr>
          <p:cNvPr id="28676" name="Freeform 4">
            <a:extLst>
              <a:ext uri="{FF2B5EF4-FFF2-40B4-BE49-F238E27FC236}">
                <a16:creationId xmlns:a16="http://schemas.microsoft.com/office/drawing/2014/main" id="{5392013B-B42C-4EA2-BA06-B7D890CCE628}"/>
              </a:ext>
            </a:extLst>
          </p:cNvPr>
          <p:cNvSpPr>
            <a:spLocks/>
          </p:cNvSpPr>
          <p:nvPr/>
        </p:nvSpPr>
        <p:spPr bwMode="auto">
          <a:xfrm>
            <a:off x="120650" y="337743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8677" name="Line 5">
            <a:extLst>
              <a:ext uri="{FF2B5EF4-FFF2-40B4-BE49-F238E27FC236}">
                <a16:creationId xmlns:a16="http://schemas.microsoft.com/office/drawing/2014/main" id="{B62C7CC0-549F-4AC1-9367-324DAABC6B2E}"/>
              </a:ext>
            </a:extLst>
          </p:cNvPr>
          <p:cNvSpPr>
            <a:spLocks noChangeShapeType="1"/>
          </p:cNvSpPr>
          <p:nvPr/>
        </p:nvSpPr>
        <p:spPr bwMode="auto">
          <a:xfrm>
            <a:off x="250825" y="3825110"/>
            <a:ext cx="23764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8678" name="Line 6">
            <a:extLst>
              <a:ext uri="{FF2B5EF4-FFF2-40B4-BE49-F238E27FC236}">
                <a16:creationId xmlns:a16="http://schemas.microsoft.com/office/drawing/2014/main" id="{0F89874B-C1FE-4359-AA03-31BD24AA780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3213" y="4183885"/>
            <a:ext cx="1008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8679" name="Line 7">
            <a:extLst>
              <a:ext uri="{FF2B5EF4-FFF2-40B4-BE49-F238E27FC236}">
                <a16:creationId xmlns:a16="http://schemas.microsoft.com/office/drawing/2014/main" id="{075FB7C7-7CD8-402D-9958-6A24ADC9D502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2138" y="3825110"/>
            <a:ext cx="7191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8680" name="Line 8">
            <a:extLst>
              <a:ext uri="{FF2B5EF4-FFF2-40B4-BE49-F238E27FC236}">
                <a16:creationId xmlns:a16="http://schemas.microsoft.com/office/drawing/2014/main" id="{36D17DEC-1AAA-4C25-84A0-226C0665AAB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4183885"/>
            <a:ext cx="2087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8681" name="Line 9">
            <a:extLst>
              <a:ext uri="{FF2B5EF4-FFF2-40B4-BE49-F238E27FC236}">
                <a16:creationId xmlns:a16="http://schemas.microsoft.com/office/drawing/2014/main" id="{47C6E8EC-B070-4F8E-A8E8-6315E7BFEFE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27313" y="2817048"/>
            <a:ext cx="10080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8682" name="Line 10">
            <a:extLst>
              <a:ext uri="{FF2B5EF4-FFF2-40B4-BE49-F238E27FC236}">
                <a16:creationId xmlns:a16="http://schemas.microsoft.com/office/drawing/2014/main" id="{28AE0E7E-7108-47DD-B8C8-890556199A6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32138" y="2817048"/>
            <a:ext cx="10080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8683" name="Line 11">
            <a:extLst>
              <a:ext uri="{FF2B5EF4-FFF2-40B4-BE49-F238E27FC236}">
                <a16:creationId xmlns:a16="http://schemas.microsoft.com/office/drawing/2014/main" id="{C8F1CB3C-623A-49A5-9130-6779ED5DFED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03350" y="4183885"/>
            <a:ext cx="1008063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8684" name="Line 12">
            <a:extLst>
              <a:ext uri="{FF2B5EF4-FFF2-40B4-BE49-F238E27FC236}">
                <a16:creationId xmlns:a16="http://schemas.microsoft.com/office/drawing/2014/main" id="{C0D890B7-C00F-45EC-90AE-DDB980C9BE8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35150" y="4183885"/>
            <a:ext cx="1008063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8685" name="Text Box 13">
            <a:extLst>
              <a:ext uri="{FF2B5EF4-FFF2-40B4-BE49-F238E27FC236}">
                <a16:creationId xmlns:a16="http://schemas.microsoft.com/office/drawing/2014/main" id="{DB2E681C-66F3-40DE-8665-82AA55EAA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75" y="3762095"/>
            <a:ext cx="3097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400" b="1" dirty="0"/>
              <a:t>Ул. Достоевского</a:t>
            </a:r>
          </a:p>
        </p:txBody>
      </p:sp>
      <p:sp>
        <p:nvSpPr>
          <p:cNvPr id="28688" name="Line 16">
            <a:extLst>
              <a:ext uri="{FF2B5EF4-FFF2-40B4-BE49-F238E27FC236}">
                <a16:creationId xmlns:a16="http://schemas.microsoft.com/office/drawing/2014/main" id="{6B6B3561-1777-42CC-BB60-6924E49C3BE0}"/>
              </a:ext>
            </a:extLst>
          </p:cNvPr>
          <p:cNvSpPr>
            <a:spLocks noChangeShapeType="1"/>
          </p:cNvSpPr>
          <p:nvPr/>
        </p:nvSpPr>
        <p:spPr bwMode="auto">
          <a:xfrm>
            <a:off x="4427538" y="3896548"/>
            <a:ext cx="2808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8689" name="Line 17">
            <a:extLst>
              <a:ext uri="{FF2B5EF4-FFF2-40B4-BE49-F238E27FC236}">
                <a16:creationId xmlns:a16="http://schemas.microsoft.com/office/drawing/2014/main" id="{E7DEE56F-E56C-4655-8EB2-C10AF8680DA3}"/>
              </a:ext>
            </a:extLst>
          </p:cNvPr>
          <p:cNvSpPr>
            <a:spLocks noChangeShapeType="1"/>
          </p:cNvSpPr>
          <p:nvPr/>
        </p:nvSpPr>
        <p:spPr bwMode="auto">
          <a:xfrm>
            <a:off x="7451725" y="4255323"/>
            <a:ext cx="10080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8690" name="Line 18">
            <a:extLst>
              <a:ext uri="{FF2B5EF4-FFF2-40B4-BE49-F238E27FC236}">
                <a16:creationId xmlns:a16="http://schemas.microsoft.com/office/drawing/2014/main" id="{382D7999-B869-4437-B664-54B96845ABBE}"/>
              </a:ext>
            </a:extLst>
          </p:cNvPr>
          <p:cNvSpPr>
            <a:spLocks noChangeShapeType="1"/>
          </p:cNvSpPr>
          <p:nvPr/>
        </p:nvSpPr>
        <p:spPr bwMode="auto">
          <a:xfrm>
            <a:off x="7740650" y="3896548"/>
            <a:ext cx="719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8691" name="Line 19">
            <a:extLst>
              <a:ext uri="{FF2B5EF4-FFF2-40B4-BE49-F238E27FC236}">
                <a16:creationId xmlns:a16="http://schemas.microsoft.com/office/drawing/2014/main" id="{038BCDEA-7E17-4A38-A5AF-062EE2B0D75D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6100" y="4255323"/>
            <a:ext cx="2663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8692" name="Line 20">
            <a:extLst>
              <a:ext uri="{FF2B5EF4-FFF2-40B4-BE49-F238E27FC236}">
                <a16:creationId xmlns:a16="http://schemas.microsoft.com/office/drawing/2014/main" id="{C053563C-5A30-4591-8FF7-B98FFF5B54D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35825" y="2888485"/>
            <a:ext cx="1008063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8693" name="Line 21">
            <a:extLst>
              <a:ext uri="{FF2B5EF4-FFF2-40B4-BE49-F238E27FC236}">
                <a16:creationId xmlns:a16="http://schemas.microsoft.com/office/drawing/2014/main" id="{0167A818-5AE4-4E07-8454-72A8B6D7366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40650" y="2888485"/>
            <a:ext cx="1008063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8694" name="Line 22">
            <a:extLst>
              <a:ext uri="{FF2B5EF4-FFF2-40B4-BE49-F238E27FC236}">
                <a16:creationId xmlns:a16="http://schemas.microsoft.com/office/drawing/2014/main" id="{396AC4F2-1CF2-4EF7-80F6-B80836195FF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11863" y="4255323"/>
            <a:ext cx="10080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8695" name="Line 23">
            <a:extLst>
              <a:ext uri="{FF2B5EF4-FFF2-40B4-BE49-F238E27FC236}">
                <a16:creationId xmlns:a16="http://schemas.microsoft.com/office/drawing/2014/main" id="{B3AB9E71-A853-4099-8A69-E01C1F922C6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43663" y="4255323"/>
            <a:ext cx="10080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8696" name="Text Box 24">
            <a:extLst>
              <a:ext uri="{FF2B5EF4-FFF2-40B4-BE49-F238E27FC236}">
                <a16:creationId xmlns:a16="http://schemas.microsoft.com/office/drawing/2014/main" id="{BBA81D0F-CA44-40C5-B6FC-91F9541C8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3823523"/>
            <a:ext cx="3097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400" b="1"/>
              <a:t>ул. Достоевского</a:t>
            </a:r>
          </a:p>
        </p:txBody>
      </p:sp>
      <p:sp>
        <p:nvSpPr>
          <p:cNvPr id="28697" name="Text Box 25">
            <a:extLst>
              <a:ext uri="{FF2B5EF4-FFF2-40B4-BE49-F238E27FC236}">
                <a16:creationId xmlns:a16="http://schemas.microsoft.com/office/drawing/2014/main" id="{BD5F368B-C08A-4466-BC0A-72CA1F3B105E}"/>
              </a:ext>
            </a:extLst>
          </p:cNvPr>
          <p:cNvSpPr txBox="1">
            <a:spLocks noChangeArrowheads="1"/>
          </p:cNvSpPr>
          <p:nvPr/>
        </p:nvSpPr>
        <p:spPr bwMode="auto">
          <a:xfrm rot="18491017">
            <a:off x="2099469" y="3559204"/>
            <a:ext cx="1512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400"/>
              <a:t>ул. Мира</a:t>
            </a:r>
          </a:p>
        </p:txBody>
      </p:sp>
      <p:sp>
        <p:nvSpPr>
          <p:cNvPr id="28698" name="Text Box 26">
            <a:extLst>
              <a:ext uri="{FF2B5EF4-FFF2-40B4-BE49-F238E27FC236}">
                <a16:creationId xmlns:a16="http://schemas.microsoft.com/office/drawing/2014/main" id="{33EFA7F2-1743-4101-84D6-3511693A0E88}"/>
              </a:ext>
            </a:extLst>
          </p:cNvPr>
          <p:cNvSpPr txBox="1">
            <a:spLocks noChangeArrowheads="1"/>
          </p:cNvSpPr>
          <p:nvPr/>
        </p:nvSpPr>
        <p:spPr bwMode="auto">
          <a:xfrm rot="18809369">
            <a:off x="7284244" y="3055967"/>
            <a:ext cx="1512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400"/>
              <a:t>ул. Мира</a:t>
            </a:r>
          </a:p>
        </p:txBody>
      </p:sp>
      <p:sp>
        <p:nvSpPr>
          <p:cNvPr id="28699" name="Text Box 27">
            <a:extLst>
              <a:ext uri="{FF2B5EF4-FFF2-40B4-BE49-F238E27FC236}">
                <a16:creationId xmlns:a16="http://schemas.microsoft.com/office/drawing/2014/main" id="{3B1BC7A8-62AE-4D5E-8125-82938BE15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4904610"/>
            <a:ext cx="295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400" b="1"/>
              <a:t>ул. Достоевского</a:t>
            </a:r>
          </a:p>
        </p:txBody>
      </p:sp>
      <p:sp>
        <p:nvSpPr>
          <p:cNvPr id="28700" name="Oval 28">
            <a:extLst>
              <a:ext uri="{FF2B5EF4-FFF2-40B4-BE49-F238E27FC236}">
                <a16:creationId xmlns:a16="http://schemas.microsoft.com/office/drawing/2014/main" id="{8ED5D73A-9AFF-4D2D-B609-AD0523EE8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4976048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8702" name="Line 30">
            <a:extLst>
              <a:ext uri="{FF2B5EF4-FFF2-40B4-BE49-F238E27FC236}">
                <a16:creationId xmlns:a16="http://schemas.microsoft.com/office/drawing/2014/main" id="{C3A61C96-EE5E-45CF-9AF4-845702DA4417}"/>
              </a:ext>
            </a:extLst>
          </p:cNvPr>
          <p:cNvSpPr>
            <a:spLocks noChangeShapeType="1"/>
          </p:cNvSpPr>
          <p:nvPr/>
        </p:nvSpPr>
        <p:spPr bwMode="auto">
          <a:xfrm>
            <a:off x="2628900" y="5336410"/>
            <a:ext cx="2951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8703" name="Line 31">
            <a:extLst>
              <a:ext uri="{FF2B5EF4-FFF2-40B4-BE49-F238E27FC236}">
                <a16:creationId xmlns:a16="http://schemas.microsoft.com/office/drawing/2014/main" id="{0101FAEE-6E5B-4A63-8FA3-6B9B2275061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28900" y="504748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8704" name="Oval 32">
            <a:extLst>
              <a:ext uri="{FF2B5EF4-FFF2-40B4-BE49-F238E27FC236}">
                <a16:creationId xmlns:a16="http://schemas.microsoft.com/office/drawing/2014/main" id="{6CE0CFC0-FD51-4A19-AF9B-61437B2C76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5263385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8705" name="Oval 33">
            <a:extLst>
              <a:ext uri="{FF2B5EF4-FFF2-40B4-BE49-F238E27FC236}">
                <a16:creationId xmlns:a16="http://schemas.microsoft.com/office/drawing/2014/main" id="{FAC67D51-E720-465C-B4BA-E188790ED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25" y="5263385"/>
            <a:ext cx="73025" cy="73025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grpSp>
        <p:nvGrpSpPr>
          <p:cNvPr id="28714" name="Group 42">
            <a:extLst>
              <a:ext uri="{FF2B5EF4-FFF2-40B4-BE49-F238E27FC236}">
                <a16:creationId xmlns:a16="http://schemas.microsoft.com/office/drawing/2014/main" id="{3B30B17F-783E-44AE-8967-B20F3428F7CA}"/>
              </a:ext>
            </a:extLst>
          </p:cNvPr>
          <p:cNvGrpSpPr>
            <a:grpSpLocks/>
          </p:cNvGrpSpPr>
          <p:nvPr/>
        </p:nvGrpSpPr>
        <p:grpSpPr bwMode="auto">
          <a:xfrm>
            <a:off x="7667625" y="3896548"/>
            <a:ext cx="1296988" cy="1512887"/>
            <a:chOff x="4649" y="3249"/>
            <a:chExt cx="817" cy="953"/>
          </a:xfrm>
        </p:grpSpPr>
        <p:sp>
          <p:nvSpPr>
            <p:cNvPr id="28710" name="Oval 38">
              <a:extLst>
                <a:ext uri="{FF2B5EF4-FFF2-40B4-BE49-F238E27FC236}">
                  <a16:creationId xmlns:a16="http://schemas.microsoft.com/office/drawing/2014/main" id="{A179681D-954B-4B3C-B165-2881564B61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0" y="4156"/>
              <a:ext cx="46" cy="46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28707" name="Text Box 35">
              <a:extLst>
                <a:ext uri="{FF2B5EF4-FFF2-40B4-BE49-F238E27FC236}">
                  <a16:creationId xmlns:a16="http://schemas.microsoft.com/office/drawing/2014/main" id="{33F58024-C4EE-42A5-BB5C-1B95282073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790631">
              <a:off x="4634" y="3582"/>
              <a:ext cx="95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KZ" sz="2400" dirty="0"/>
                <a:t>ул. Мира</a:t>
              </a:r>
            </a:p>
          </p:txBody>
        </p:sp>
        <p:sp>
          <p:nvSpPr>
            <p:cNvPr id="28708" name="Oval 36">
              <a:extLst>
                <a:ext uri="{FF2B5EF4-FFF2-40B4-BE49-F238E27FC236}">
                  <a16:creationId xmlns:a16="http://schemas.microsoft.com/office/drawing/2014/main" id="{8D27AAD6-8162-4E1A-A2E9-5D23A5FBB1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9" y="3992"/>
              <a:ext cx="46" cy="46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28709" name="Oval 37">
              <a:extLst>
                <a:ext uri="{FF2B5EF4-FFF2-40B4-BE49-F238E27FC236}">
                  <a16:creationId xmlns:a16="http://schemas.microsoft.com/office/drawing/2014/main" id="{309151B6-7B1D-46A0-A656-2FEF02EB4F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0" y="3448"/>
              <a:ext cx="46" cy="46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28711" name="Line 39">
              <a:extLst>
                <a:ext uri="{FF2B5EF4-FFF2-40B4-BE49-F238E27FC236}">
                  <a16:creationId xmlns:a16="http://schemas.microsoft.com/office/drawing/2014/main" id="{7F1BAED3-D4DA-45D6-91A4-A2969C9BAE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649" y="4038"/>
              <a:ext cx="182" cy="1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28712" name="Line 40">
              <a:extLst>
                <a:ext uri="{FF2B5EF4-FFF2-40B4-BE49-F238E27FC236}">
                  <a16:creationId xmlns:a16="http://schemas.microsoft.com/office/drawing/2014/main" id="{9BA9150F-43C9-4F4D-9FF0-95D80E695C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76" y="3494"/>
              <a:ext cx="590" cy="7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</p:grpSp>
      <p:sp>
        <p:nvSpPr>
          <p:cNvPr id="28715" name="Line 43">
            <a:extLst>
              <a:ext uri="{FF2B5EF4-FFF2-40B4-BE49-F238E27FC236}">
                <a16:creationId xmlns:a16="http://schemas.microsoft.com/office/drawing/2014/main" id="{4375B9FE-C62C-45C7-8665-2FB54943BD27}"/>
              </a:ext>
            </a:extLst>
          </p:cNvPr>
          <p:cNvSpPr>
            <a:spLocks noChangeShapeType="1"/>
          </p:cNvSpPr>
          <p:nvPr/>
        </p:nvSpPr>
        <p:spPr bwMode="auto">
          <a:xfrm>
            <a:off x="2627313" y="4976048"/>
            <a:ext cx="28813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8716" name="Line 44">
            <a:extLst>
              <a:ext uri="{FF2B5EF4-FFF2-40B4-BE49-F238E27FC236}">
                <a16:creationId xmlns:a16="http://schemas.microsoft.com/office/drawing/2014/main" id="{02E1C9B1-EE64-45DF-9E1F-CCAE8C296E6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08625" y="4976048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8717" name="Line 45">
            <a:extLst>
              <a:ext uri="{FF2B5EF4-FFF2-40B4-BE49-F238E27FC236}">
                <a16:creationId xmlns:a16="http://schemas.microsoft.com/office/drawing/2014/main" id="{EE2901E5-0A1B-48C8-8240-AF4C277A477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40650" y="4039423"/>
            <a:ext cx="935038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8718" name="Line 46">
            <a:extLst>
              <a:ext uri="{FF2B5EF4-FFF2-40B4-BE49-F238E27FC236}">
                <a16:creationId xmlns:a16="http://schemas.microsoft.com/office/drawing/2014/main" id="{5BEE9165-783B-4313-BF38-D915169A814E}"/>
              </a:ext>
            </a:extLst>
          </p:cNvPr>
          <p:cNvSpPr>
            <a:spLocks noChangeShapeType="1"/>
          </p:cNvSpPr>
          <p:nvPr/>
        </p:nvSpPr>
        <p:spPr bwMode="auto">
          <a:xfrm>
            <a:off x="8675688" y="4039423"/>
            <a:ext cx="217487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9D156DF7-3EB8-4C1C-8D99-ADB2E56CBA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Индивидуальные правила для </a:t>
            </a:r>
            <a:r>
              <a:rPr lang="ru-RU" altLang="ru-KZ" sz="4000" b="1" dirty="0" err="1">
                <a:solidFill>
                  <a:schemeClr val="accent2">
                    <a:lumMod val="50000"/>
                  </a:schemeClr>
                </a:solidFill>
              </a:rPr>
              <a:t>цифрования</a:t>
            </a:r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 каждого класса объектов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F6D8E3D1-DF73-4AC2-8FD6-96DE1130D13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3568" y="1817688"/>
            <a:ext cx="8460432" cy="1143000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ru-RU" altLang="ru-KZ" sz="2400" b="1" dirty="0"/>
              <a:t>Индивидуальные правила </a:t>
            </a:r>
            <a:r>
              <a:rPr lang="ru-RU" altLang="ru-KZ" sz="2400" b="1" dirty="0" err="1"/>
              <a:t>цифрования</a:t>
            </a:r>
            <a:r>
              <a:rPr lang="ru-RU" altLang="ru-KZ" sz="2400" b="1" dirty="0"/>
              <a:t> каждого класса  объектов применяются для отражения их специфики. </a:t>
            </a:r>
          </a:p>
          <a:p>
            <a:pPr>
              <a:buFontTx/>
              <a:buNone/>
            </a:pPr>
            <a:r>
              <a:rPr lang="ru-RU" altLang="ru-KZ" sz="2400" b="1" dirty="0"/>
              <a:t>Пример: замыкание оврагов, как площадных объектов невидимой линией</a:t>
            </a:r>
          </a:p>
          <a:p>
            <a:pPr>
              <a:buFontTx/>
              <a:buNone/>
            </a:pPr>
            <a:endParaRPr lang="ru-RU" altLang="ru-KZ" sz="2400" b="1" dirty="0"/>
          </a:p>
          <a:p>
            <a:pPr>
              <a:buFontTx/>
              <a:buNone/>
            </a:pPr>
            <a:endParaRPr lang="ru-RU" altLang="ru-KZ" sz="2400" b="1" dirty="0"/>
          </a:p>
          <a:p>
            <a:pPr>
              <a:buFontTx/>
              <a:buNone/>
            </a:pPr>
            <a:endParaRPr lang="ru-RU" altLang="ru-KZ" sz="2400" b="1" dirty="0"/>
          </a:p>
        </p:txBody>
      </p:sp>
      <p:sp>
        <p:nvSpPr>
          <p:cNvPr id="27652" name="Freeform 4">
            <a:extLst>
              <a:ext uri="{FF2B5EF4-FFF2-40B4-BE49-F238E27FC236}">
                <a16:creationId xmlns:a16="http://schemas.microsoft.com/office/drawing/2014/main" id="{D4D98038-2E40-4E21-B8BD-7002C901CE42}"/>
              </a:ext>
            </a:extLst>
          </p:cNvPr>
          <p:cNvSpPr>
            <a:spLocks/>
          </p:cNvSpPr>
          <p:nvPr/>
        </p:nvSpPr>
        <p:spPr bwMode="auto">
          <a:xfrm>
            <a:off x="120650" y="3892442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7679" name="Freeform 31">
            <a:extLst>
              <a:ext uri="{FF2B5EF4-FFF2-40B4-BE49-F238E27FC236}">
                <a16:creationId xmlns:a16="http://schemas.microsoft.com/office/drawing/2014/main" id="{D5B527E6-4142-4E09-8680-4D2C9B670ED5}"/>
              </a:ext>
            </a:extLst>
          </p:cNvPr>
          <p:cNvSpPr>
            <a:spLocks/>
          </p:cNvSpPr>
          <p:nvPr/>
        </p:nvSpPr>
        <p:spPr bwMode="auto">
          <a:xfrm>
            <a:off x="539750" y="4338530"/>
            <a:ext cx="3227388" cy="1079500"/>
          </a:xfrm>
          <a:custGeom>
            <a:avLst/>
            <a:gdLst>
              <a:gd name="T0" fmla="*/ 135 w 2033"/>
              <a:gd name="T1" fmla="*/ 0 h 680"/>
              <a:gd name="T2" fmla="*/ 51 w 2033"/>
              <a:gd name="T3" fmla="*/ 85 h 680"/>
              <a:gd name="T4" fmla="*/ 17 w 2033"/>
              <a:gd name="T5" fmla="*/ 136 h 680"/>
              <a:gd name="T6" fmla="*/ 0 w 2033"/>
              <a:gd name="T7" fmla="*/ 187 h 680"/>
              <a:gd name="T8" fmla="*/ 178 w 2033"/>
              <a:gd name="T9" fmla="*/ 491 h 680"/>
              <a:gd name="T10" fmla="*/ 279 w 2033"/>
              <a:gd name="T11" fmla="*/ 534 h 680"/>
              <a:gd name="T12" fmla="*/ 440 w 2033"/>
              <a:gd name="T13" fmla="*/ 619 h 680"/>
              <a:gd name="T14" fmla="*/ 542 w 2033"/>
              <a:gd name="T15" fmla="*/ 644 h 680"/>
              <a:gd name="T16" fmla="*/ 1626 w 2033"/>
              <a:gd name="T17" fmla="*/ 602 h 680"/>
              <a:gd name="T18" fmla="*/ 1703 w 2033"/>
              <a:gd name="T19" fmla="*/ 542 h 680"/>
              <a:gd name="T20" fmla="*/ 1847 w 2033"/>
              <a:gd name="T21" fmla="*/ 449 h 680"/>
              <a:gd name="T22" fmla="*/ 1923 w 2033"/>
              <a:gd name="T23" fmla="*/ 356 h 680"/>
              <a:gd name="T24" fmla="*/ 1957 w 2033"/>
              <a:gd name="T25" fmla="*/ 314 h 680"/>
              <a:gd name="T26" fmla="*/ 1991 w 2033"/>
              <a:gd name="T27" fmla="*/ 254 h 680"/>
              <a:gd name="T28" fmla="*/ 2033 w 2033"/>
              <a:gd name="T29" fmla="*/ 119 h 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033" h="680">
                <a:moveTo>
                  <a:pt x="135" y="0"/>
                </a:moveTo>
                <a:cubicBezTo>
                  <a:pt x="89" y="17"/>
                  <a:pt x="83" y="52"/>
                  <a:pt x="51" y="85"/>
                </a:cubicBezTo>
                <a:cubicBezTo>
                  <a:pt x="30" y="144"/>
                  <a:pt x="59" y="72"/>
                  <a:pt x="17" y="136"/>
                </a:cubicBezTo>
                <a:cubicBezTo>
                  <a:pt x="14" y="141"/>
                  <a:pt x="2" y="182"/>
                  <a:pt x="0" y="187"/>
                </a:cubicBezTo>
                <a:cubicBezTo>
                  <a:pt x="20" y="295"/>
                  <a:pt x="59" y="454"/>
                  <a:pt x="178" y="491"/>
                </a:cubicBezTo>
                <a:cubicBezTo>
                  <a:pt x="208" y="512"/>
                  <a:pt x="279" y="534"/>
                  <a:pt x="279" y="534"/>
                </a:cubicBezTo>
                <a:cubicBezTo>
                  <a:pt x="319" y="563"/>
                  <a:pt x="392" y="605"/>
                  <a:pt x="440" y="619"/>
                </a:cubicBezTo>
                <a:cubicBezTo>
                  <a:pt x="474" y="629"/>
                  <a:pt x="508" y="632"/>
                  <a:pt x="542" y="644"/>
                </a:cubicBezTo>
                <a:cubicBezTo>
                  <a:pt x="824" y="641"/>
                  <a:pt x="1295" y="680"/>
                  <a:pt x="1626" y="602"/>
                </a:cubicBezTo>
                <a:cubicBezTo>
                  <a:pt x="1649" y="567"/>
                  <a:pt x="1668" y="564"/>
                  <a:pt x="1703" y="542"/>
                </a:cubicBezTo>
                <a:cubicBezTo>
                  <a:pt x="1751" y="512"/>
                  <a:pt x="1802" y="483"/>
                  <a:pt x="1847" y="449"/>
                </a:cubicBezTo>
                <a:cubicBezTo>
                  <a:pt x="1873" y="408"/>
                  <a:pt x="1885" y="381"/>
                  <a:pt x="1923" y="356"/>
                </a:cubicBezTo>
                <a:cubicBezTo>
                  <a:pt x="1939" y="307"/>
                  <a:pt x="1918" y="353"/>
                  <a:pt x="1957" y="314"/>
                </a:cubicBezTo>
                <a:cubicBezTo>
                  <a:pt x="1970" y="301"/>
                  <a:pt x="1982" y="269"/>
                  <a:pt x="1991" y="254"/>
                </a:cubicBezTo>
                <a:cubicBezTo>
                  <a:pt x="2032" y="184"/>
                  <a:pt x="2033" y="206"/>
                  <a:pt x="2033" y="119"/>
                </a:cubicBezTo>
              </a:path>
            </a:pathLst>
          </a:custGeom>
          <a:noFill/>
          <a:ln w="57150" cmpd="sng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7680" name="Freeform 32">
            <a:extLst>
              <a:ext uri="{FF2B5EF4-FFF2-40B4-BE49-F238E27FC236}">
                <a16:creationId xmlns:a16="http://schemas.microsoft.com/office/drawing/2014/main" id="{DBC2EBC6-4842-4C6D-AC05-39C06BDB7372}"/>
              </a:ext>
            </a:extLst>
          </p:cNvPr>
          <p:cNvSpPr>
            <a:spLocks/>
          </p:cNvSpPr>
          <p:nvPr/>
        </p:nvSpPr>
        <p:spPr bwMode="auto">
          <a:xfrm>
            <a:off x="701675" y="4351230"/>
            <a:ext cx="3105150" cy="522287"/>
          </a:xfrm>
          <a:custGeom>
            <a:avLst/>
            <a:gdLst>
              <a:gd name="T0" fmla="*/ 0 w 1956"/>
              <a:gd name="T1" fmla="*/ 9 h 329"/>
              <a:gd name="T2" fmla="*/ 110 w 1956"/>
              <a:gd name="T3" fmla="*/ 18 h 329"/>
              <a:gd name="T4" fmla="*/ 135 w 1956"/>
              <a:gd name="T5" fmla="*/ 35 h 329"/>
              <a:gd name="T6" fmla="*/ 194 w 1956"/>
              <a:gd name="T7" fmla="*/ 43 h 329"/>
              <a:gd name="T8" fmla="*/ 245 w 1956"/>
              <a:gd name="T9" fmla="*/ 60 h 329"/>
              <a:gd name="T10" fmla="*/ 364 w 1956"/>
              <a:gd name="T11" fmla="*/ 162 h 329"/>
              <a:gd name="T12" fmla="*/ 957 w 1956"/>
              <a:gd name="T13" fmla="*/ 289 h 329"/>
              <a:gd name="T14" fmla="*/ 1380 w 1956"/>
              <a:gd name="T15" fmla="*/ 280 h 329"/>
              <a:gd name="T16" fmla="*/ 1465 w 1956"/>
              <a:gd name="T17" fmla="*/ 255 h 329"/>
              <a:gd name="T18" fmla="*/ 1490 w 1956"/>
              <a:gd name="T19" fmla="*/ 229 h 329"/>
              <a:gd name="T20" fmla="*/ 1516 w 1956"/>
              <a:gd name="T21" fmla="*/ 221 h 329"/>
              <a:gd name="T22" fmla="*/ 1584 w 1956"/>
              <a:gd name="T23" fmla="*/ 162 h 329"/>
              <a:gd name="T24" fmla="*/ 1609 w 1956"/>
              <a:gd name="T25" fmla="*/ 145 h 329"/>
              <a:gd name="T26" fmla="*/ 1643 w 1956"/>
              <a:gd name="T27" fmla="*/ 94 h 329"/>
              <a:gd name="T28" fmla="*/ 1880 w 1956"/>
              <a:gd name="T29" fmla="*/ 111 h 329"/>
              <a:gd name="T30" fmla="*/ 1956 w 1956"/>
              <a:gd name="T31" fmla="*/ 161 h 329"/>
              <a:gd name="T32" fmla="*/ 1911 w 1956"/>
              <a:gd name="T33" fmla="*/ 116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956" h="329">
                <a:moveTo>
                  <a:pt x="0" y="9"/>
                </a:moveTo>
                <a:cubicBezTo>
                  <a:pt x="38" y="0"/>
                  <a:pt x="74" y="0"/>
                  <a:pt x="110" y="18"/>
                </a:cubicBezTo>
                <a:cubicBezTo>
                  <a:pt x="119" y="23"/>
                  <a:pt x="125" y="32"/>
                  <a:pt x="135" y="35"/>
                </a:cubicBezTo>
                <a:cubicBezTo>
                  <a:pt x="154" y="41"/>
                  <a:pt x="174" y="40"/>
                  <a:pt x="194" y="43"/>
                </a:cubicBezTo>
                <a:cubicBezTo>
                  <a:pt x="199" y="45"/>
                  <a:pt x="240" y="57"/>
                  <a:pt x="245" y="60"/>
                </a:cubicBezTo>
                <a:cubicBezTo>
                  <a:pt x="296" y="94"/>
                  <a:pt x="293" y="137"/>
                  <a:pt x="364" y="162"/>
                </a:cubicBezTo>
                <a:cubicBezTo>
                  <a:pt x="477" y="329"/>
                  <a:pt x="816" y="285"/>
                  <a:pt x="957" y="289"/>
                </a:cubicBezTo>
                <a:cubicBezTo>
                  <a:pt x="1098" y="286"/>
                  <a:pt x="1239" y="285"/>
                  <a:pt x="1380" y="280"/>
                </a:cubicBezTo>
                <a:cubicBezTo>
                  <a:pt x="1410" y="279"/>
                  <a:pt x="1465" y="255"/>
                  <a:pt x="1465" y="255"/>
                </a:cubicBezTo>
                <a:cubicBezTo>
                  <a:pt x="1473" y="246"/>
                  <a:pt x="1480" y="236"/>
                  <a:pt x="1490" y="229"/>
                </a:cubicBezTo>
                <a:cubicBezTo>
                  <a:pt x="1498" y="224"/>
                  <a:pt x="1509" y="227"/>
                  <a:pt x="1516" y="221"/>
                </a:cubicBezTo>
                <a:cubicBezTo>
                  <a:pt x="1546" y="197"/>
                  <a:pt x="1537" y="176"/>
                  <a:pt x="1584" y="162"/>
                </a:cubicBezTo>
                <a:cubicBezTo>
                  <a:pt x="1592" y="156"/>
                  <a:pt x="1602" y="153"/>
                  <a:pt x="1609" y="145"/>
                </a:cubicBezTo>
                <a:cubicBezTo>
                  <a:pt x="1622" y="130"/>
                  <a:pt x="1643" y="94"/>
                  <a:pt x="1643" y="94"/>
                </a:cubicBezTo>
                <a:cubicBezTo>
                  <a:pt x="1669" y="9"/>
                  <a:pt x="1841" y="97"/>
                  <a:pt x="1880" y="111"/>
                </a:cubicBezTo>
                <a:cubicBezTo>
                  <a:pt x="1905" y="128"/>
                  <a:pt x="1956" y="161"/>
                  <a:pt x="1956" y="161"/>
                </a:cubicBezTo>
                <a:lnTo>
                  <a:pt x="1911" y="116"/>
                </a:lnTo>
              </a:path>
            </a:pathLst>
          </a:custGeom>
          <a:noFill/>
          <a:ln w="38100" cap="flat" cmpd="sng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7681" name="Line 33">
            <a:extLst>
              <a:ext uri="{FF2B5EF4-FFF2-40B4-BE49-F238E27FC236}">
                <a16:creationId xmlns:a16="http://schemas.microsoft.com/office/drawing/2014/main" id="{C8659D9A-119D-4345-8747-7D6B4F0FEEF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6738" y="4390917"/>
            <a:ext cx="431800" cy="144463"/>
          </a:xfrm>
          <a:prstGeom prst="line">
            <a:avLst/>
          </a:prstGeom>
          <a:noFill/>
          <a:ln w="9525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7682" name="Line 34">
            <a:extLst>
              <a:ext uri="{FF2B5EF4-FFF2-40B4-BE49-F238E27FC236}">
                <a16:creationId xmlns:a16="http://schemas.microsoft.com/office/drawing/2014/main" id="{D63BA6FE-1E5D-4488-8FB7-61ABFFC8CA0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6738" y="4535380"/>
            <a:ext cx="576262" cy="287337"/>
          </a:xfrm>
          <a:prstGeom prst="line">
            <a:avLst/>
          </a:prstGeom>
          <a:noFill/>
          <a:ln w="9525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7683" name="Line 35">
            <a:extLst>
              <a:ext uri="{FF2B5EF4-FFF2-40B4-BE49-F238E27FC236}">
                <a16:creationId xmlns:a16="http://schemas.microsoft.com/office/drawing/2014/main" id="{061552C1-5198-4AD7-A25F-20AB242276C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2638" y="4678255"/>
            <a:ext cx="503237" cy="433387"/>
          </a:xfrm>
          <a:prstGeom prst="line">
            <a:avLst/>
          </a:prstGeom>
          <a:noFill/>
          <a:ln w="9525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7684" name="Line 36">
            <a:extLst>
              <a:ext uri="{FF2B5EF4-FFF2-40B4-BE49-F238E27FC236}">
                <a16:creationId xmlns:a16="http://schemas.microsoft.com/office/drawing/2014/main" id="{7B7887C2-4615-4ACB-9076-A51B513376A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4438" y="4751280"/>
            <a:ext cx="288925" cy="576262"/>
          </a:xfrm>
          <a:prstGeom prst="line">
            <a:avLst/>
          </a:prstGeom>
          <a:noFill/>
          <a:ln w="9525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7685" name="Line 37">
            <a:extLst>
              <a:ext uri="{FF2B5EF4-FFF2-40B4-BE49-F238E27FC236}">
                <a16:creationId xmlns:a16="http://schemas.microsoft.com/office/drawing/2014/main" id="{212B2CEE-3B8F-443B-B6E2-1297CA70D32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46238" y="4822717"/>
            <a:ext cx="144462" cy="576263"/>
          </a:xfrm>
          <a:prstGeom prst="line">
            <a:avLst/>
          </a:prstGeom>
          <a:noFill/>
          <a:ln w="9525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7686" name="Line 38">
            <a:extLst>
              <a:ext uri="{FF2B5EF4-FFF2-40B4-BE49-F238E27FC236}">
                <a16:creationId xmlns:a16="http://schemas.microsoft.com/office/drawing/2014/main" id="{D25947B5-A3F7-4E8B-9586-36C0780BED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78038" y="4822717"/>
            <a:ext cx="0" cy="504825"/>
          </a:xfrm>
          <a:prstGeom prst="line">
            <a:avLst/>
          </a:prstGeom>
          <a:noFill/>
          <a:ln w="9525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7687" name="Line 39">
            <a:extLst>
              <a:ext uri="{FF2B5EF4-FFF2-40B4-BE49-F238E27FC236}">
                <a16:creationId xmlns:a16="http://schemas.microsoft.com/office/drawing/2014/main" id="{78823DA2-E95A-42A5-899D-3442A5B5D89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38400" y="4822717"/>
            <a:ext cx="0" cy="504825"/>
          </a:xfrm>
          <a:prstGeom prst="line">
            <a:avLst/>
          </a:prstGeom>
          <a:noFill/>
          <a:ln w="9525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7688" name="Line 40">
            <a:extLst>
              <a:ext uri="{FF2B5EF4-FFF2-40B4-BE49-F238E27FC236}">
                <a16:creationId xmlns:a16="http://schemas.microsoft.com/office/drawing/2014/main" id="{2434D610-E779-4A73-B611-947092FEA7C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27325" y="4751280"/>
            <a:ext cx="71438" cy="576262"/>
          </a:xfrm>
          <a:prstGeom prst="line">
            <a:avLst/>
          </a:prstGeom>
          <a:noFill/>
          <a:ln w="9525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7689" name="Line 41">
            <a:extLst>
              <a:ext uri="{FF2B5EF4-FFF2-40B4-BE49-F238E27FC236}">
                <a16:creationId xmlns:a16="http://schemas.microsoft.com/office/drawing/2014/main" id="{18DCD2D9-D16C-46AD-BA3C-640D9C6327A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14663" y="4751280"/>
            <a:ext cx="144462" cy="503237"/>
          </a:xfrm>
          <a:prstGeom prst="line">
            <a:avLst/>
          </a:prstGeom>
          <a:noFill/>
          <a:ln w="9525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7690" name="Line 42">
            <a:extLst>
              <a:ext uri="{FF2B5EF4-FFF2-40B4-BE49-F238E27FC236}">
                <a16:creationId xmlns:a16="http://schemas.microsoft.com/office/drawing/2014/main" id="{9B4111BD-783A-4785-BEBD-F3E0E6DD677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230563" y="4606817"/>
            <a:ext cx="288925" cy="360363"/>
          </a:xfrm>
          <a:prstGeom prst="line">
            <a:avLst/>
          </a:prstGeom>
          <a:noFill/>
          <a:ln w="9525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7691" name="Line 43">
            <a:extLst>
              <a:ext uri="{FF2B5EF4-FFF2-40B4-BE49-F238E27FC236}">
                <a16:creationId xmlns:a16="http://schemas.microsoft.com/office/drawing/2014/main" id="{55680F72-EAF3-414C-8086-9B8368B7CAF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375025" y="4462355"/>
            <a:ext cx="360363" cy="215900"/>
          </a:xfrm>
          <a:prstGeom prst="line">
            <a:avLst/>
          </a:prstGeom>
          <a:noFill/>
          <a:ln w="9525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7694" name="Freeform 46">
            <a:extLst>
              <a:ext uri="{FF2B5EF4-FFF2-40B4-BE49-F238E27FC236}">
                <a16:creationId xmlns:a16="http://schemas.microsoft.com/office/drawing/2014/main" id="{4A434D07-4ACA-4B3D-BE59-1BC516BBDBBC}"/>
              </a:ext>
            </a:extLst>
          </p:cNvPr>
          <p:cNvSpPr>
            <a:spLocks/>
          </p:cNvSpPr>
          <p:nvPr/>
        </p:nvSpPr>
        <p:spPr bwMode="auto">
          <a:xfrm>
            <a:off x="5003800" y="4411555"/>
            <a:ext cx="3227388" cy="1079500"/>
          </a:xfrm>
          <a:custGeom>
            <a:avLst/>
            <a:gdLst>
              <a:gd name="T0" fmla="*/ 135 w 2033"/>
              <a:gd name="T1" fmla="*/ 0 h 680"/>
              <a:gd name="T2" fmla="*/ 51 w 2033"/>
              <a:gd name="T3" fmla="*/ 85 h 680"/>
              <a:gd name="T4" fmla="*/ 17 w 2033"/>
              <a:gd name="T5" fmla="*/ 136 h 680"/>
              <a:gd name="T6" fmla="*/ 0 w 2033"/>
              <a:gd name="T7" fmla="*/ 187 h 680"/>
              <a:gd name="T8" fmla="*/ 178 w 2033"/>
              <a:gd name="T9" fmla="*/ 491 h 680"/>
              <a:gd name="T10" fmla="*/ 279 w 2033"/>
              <a:gd name="T11" fmla="*/ 534 h 680"/>
              <a:gd name="T12" fmla="*/ 440 w 2033"/>
              <a:gd name="T13" fmla="*/ 619 h 680"/>
              <a:gd name="T14" fmla="*/ 542 w 2033"/>
              <a:gd name="T15" fmla="*/ 644 h 680"/>
              <a:gd name="T16" fmla="*/ 1626 w 2033"/>
              <a:gd name="T17" fmla="*/ 602 h 680"/>
              <a:gd name="T18" fmla="*/ 1703 w 2033"/>
              <a:gd name="T19" fmla="*/ 542 h 680"/>
              <a:gd name="T20" fmla="*/ 1847 w 2033"/>
              <a:gd name="T21" fmla="*/ 449 h 680"/>
              <a:gd name="T22" fmla="*/ 1923 w 2033"/>
              <a:gd name="T23" fmla="*/ 356 h 680"/>
              <a:gd name="T24" fmla="*/ 1957 w 2033"/>
              <a:gd name="T25" fmla="*/ 314 h 680"/>
              <a:gd name="T26" fmla="*/ 1991 w 2033"/>
              <a:gd name="T27" fmla="*/ 254 h 680"/>
              <a:gd name="T28" fmla="*/ 2033 w 2033"/>
              <a:gd name="T29" fmla="*/ 119 h 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033" h="680">
                <a:moveTo>
                  <a:pt x="135" y="0"/>
                </a:moveTo>
                <a:cubicBezTo>
                  <a:pt x="89" y="17"/>
                  <a:pt x="83" y="52"/>
                  <a:pt x="51" y="85"/>
                </a:cubicBezTo>
                <a:cubicBezTo>
                  <a:pt x="30" y="144"/>
                  <a:pt x="59" y="72"/>
                  <a:pt x="17" y="136"/>
                </a:cubicBezTo>
                <a:cubicBezTo>
                  <a:pt x="14" y="141"/>
                  <a:pt x="2" y="182"/>
                  <a:pt x="0" y="187"/>
                </a:cubicBezTo>
                <a:cubicBezTo>
                  <a:pt x="20" y="295"/>
                  <a:pt x="59" y="454"/>
                  <a:pt x="178" y="491"/>
                </a:cubicBezTo>
                <a:cubicBezTo>
                  <a:pt x="208" y="512"/>
                  <a:pt x="279" y="534"/>
                  <a:pt x="279" y="534"/>
                </a:cubicBezTo>
                <a:cubicBezTo>
                  <a:pt x="319" y="563"/>
                  <a:pt x="392" y="605"/>
                  <a:pt x="440" y="619"/>
                </a:cubicBezTo>
                <a:cubicBezTo>
                  <a:pt x="474" y="629"/>
                  <a:pt x="508" y="632"/>
                  <a:pt x="542" y="644"/>
                </a:cubicBezTo>
                <a:cubicBezTo>
                  <a:pt x="824" y="641"/>
                  <a:pt x="1295" y="680"/>
                  <a:pt x="1626" y="602"/>
                </a:cubicBezTo>
                <a:cubicBezTo>
                  <a:pt x="1649" y="567"/>
                  <a:pt x="1668" y="564"/>
                  <a:pt x="1703" y="542"/>
                </a:cubicBezTo>
                <a:cubicBezTo>
                  <a:pt x="1751" y="512"/>
                  <a:pt x="1802" y="483"/>
                  <a:pt x="1847" y="449"/>
                </a:cubicBezTo>
                <a:cubicBezTo>
                  <a:pt x="1873" y="408"/>
                  <a:pt x="1885" y="381"/>
                  <a:pt x="1923" y="356"/>
                </a:cubicBezTo>
                <a:cubicBezTo>
                  <a:pt x="1939" y="307"/>
                  <a:pt x="1918" y="353"/>
                  <a:pt x="1957" y="314"/>
                </a:cubicBezTo>
                <a:cubicBezTo>
                  <a:pt x="1970" y="301"/>
                  <a:pt x="1982" y="269"/>
                  <a:pt x="1991" y="254"/>
                </a:cubicBezTo>
                <a:cubicBezTo>
                  <a:pt x="2032" y="184"/>
                  <a:pt x="2033" y="206"/>
                  <a:pt x="2033" y="119"/>
                </a:cubicBezTo>
              </a:path>
            </a:pathLst>
          </a:custGeom>
          <a:noFill/>
          <a:ln w="57150" cmpd="sng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7695" name="Freeform 47">
            <a:extLst>
              <a:ext uri="{FF2B5EF4-FFF2-40B4-BE49-F238E27FC236}">
                <a16:creationId xmlns:a16="http://schemas.microsoft.com/office/drawing/2014/main" id="{3060FBE2-7EF8-4220-B28A-04A9918390E4}"/>
              </a:ext>
            </a:extLst>
          </p:cNvPr>
          <p:cNvSpPr>
            <a:spLocks/>
          </p:cNvSpPr>
          <p:nvPr/>
        </p:nvSpPr>
        <p:spPr bwMode="auto">
          <a:xfrm>
            <a:off x="5165725" y="4424255"/>
            <a:ext cx="3105150" cy="522287"/>
          </a:xfrm>
          <a:custGeom>
            <a:avLst/>
            <a:gdLst>
              <a:gd name="T0" fmla="*/ 0 w 1956"/>
              <a:gd name="T1" fmla="*/ 9 h 329"/>
              <a:gd name="T2" fmla="*/ 110 w 1956"/>
              <a:gd name="T3" fmla="*/ 18 h 329"/>
              <a:gd name="T4" fmla="*/ 135 w 1956"/>
              <a:gd name="T5" fmla="*/ 35 h 329"/>
              <a:gd name="T6" fmla="*/ 194 w 1956"/>
              <a:gd name="T7" fmla="*/ 43 h 329"/>
              <a:gd name="T8" fmla="*/ 245 w 1956"/>
              <a:gd name="T9" fmla="*/ 60 h 329"/>
              <a:gd name="T10" fmla="*/ 364 w 1956"/>
              <a:gd name="T11" fmla="*/ 162 h 329"/>
              <a:gd name="T12" fmla="*/ 957 w 1956"/>
              <a:gd name="T13" fmla="*/ 289 h 329"/>
              <a:gd name="T14" fmla="*/ 1380 w 1956"/>
              <a:gd name="T15" fmla="*/ 280 h 329"/>
              <a:gd name="T16" fmla="*/ 1465 w 1956"/>
              <a:gd name="T17" fmla="*/ 255 h 329"/>
              <a:gd name="T18" fmla="*/ 1490 w 1956"/>
              <a:gd name="T19" fmla="*/ 229 h 329"/>
              <a:gd name="T20" fmla="*/ 1516 w 1956"/>
              <a:gd name="T21" fmla="*/ 221 h 329"/>
              <a:gd name="T22" fmla="*/ 1584 w 1956"/>
              <a:gd name="T23" fmla="*/ 162 h 329"/>
              <a:gd name="T24" fmla="*/ 1609 w 1956"/>
              <a:gd name="T25" fmla="*/ 145 h 329"/>
              <a:gd name="T26" fmla="*/ 1643 w 1956"/>
              <a:gd name="T27" fmla="*/ 94 h 329"/>
              <a:gd name="T28" fmla="*/ 1880 w 1956"/>
              <a:gd name="T29" fmla="*/ 111 h 329"/>
              <a:gd name="T30" fmla="*/ 1956 w 1956"/>
              <a:gd name="T31" fmla="*/ 161 h 329"/>
              <a:gd name="T32" fmla="*/ 1911 w 1956"/>
              <a:gd name="T33" fmla="*/ 116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956" h="329">
                <a:moveTo>
                  <a:pt x="0" y="9"/>
                </a:moveTo>
                <a:cubicBezTo>
                  <a:pt x="38" y="0"/>
                  <a:pt x="74" y="0"/>
                  <a:pt x="110" y="18"/>
                </a:cubicBezTo>
                <a:cubicBezTo>
                  <a:pt x="119" y="23"/>
                  <a:pt x="125" y="32"/>
                  <a:pt x="135" y="35"/>
                </a:cubicBezTo>
                <a:cubicBezTo>
                  <a:pt x="154" y="41"/>
                  <a:pt x="174" y="40"/>
                  <a:pt x="194" y="43"/>
                </a:cubicBezTo>
                <a:cubicBezTo>
                  <a:pt x="199" y="45"/>
                  <a:pt x="240" y="57"/>
                  <a:pt x="245" y="60"/>
                </a:cubicBezTo>
                <a:cubicBezTo>
                  <a:pt x="296" y="94"/>
                  <a:pt x="293" y="137"/>
                  <a:pt x="364" y="162"/>
                </a:cubicBezTo>
                <a:cubicBezTo>
                  <a:pt x="477" y="329"/>
                  <a:pt x="816" y="285"/>
                  <a:pt x="957" y="289"/>
                </a:cubicBezTo>
                <a:cubicBezTo>
                  <a:pt x="1098" y="286"/>
                  <a:pt x="1239" y="285"/>
                  <a:pt x="1380" y="280"/>
                </a:cubicBezTo>
                <a:cubicBezTo>
                  <a:pt x="1410" y="279"/>
                  <a:pt x="1465" y="255"/>
                  <a:pt x="1465" y="255"/>
                </a:cubicBezTo>
                <a:cubicBezTo>
                  <a:pt x="1473" y="246"/>
                  <a:pt x="1480" y="236"/>
                  <a:pt x="1490" y="229"/>
                </a:cubicBezTo>
                <a:cubicBezTo>
                  <a:pt x="1498" y="224"/>
                  <a:pt x="1509" y="227"/>
                  <a:pt x="1516" y="221"/>
                </a:cubicBezTo>
                <a:cubicBezTo>
                  <a:pt x="1546" y="197"/>
                  <a:pt x="1537" y="176"/>
                  <a:pt x="1584" y="162"/>
                </a:cubicBezTo>
                <a:cubicBezTo>
                  <a:pt x="1592" y="156"/>
                  <a:pt x="1602" y="153"/>
                  <a:pt x="1609" y="145"/>
                </a:cubicBezTo>
                <a:cubicBezTo>
                  <a:pt x="1622" y="130"/>
                  <a:pt x="1643" y="94"/>
                  <a:pt x="1643" y="94"/>
                </a:cubicBezTo>
                <a:cubicBezTo>
                  <a:pt x="1669" y="9"/>
                  <a:pt x="1841" y="97"/>
                  <a:pt x="1880" y="111"/>
                </a:cubicBezTo>
                <a:cubicBezTo>
                  <a:pt x="1905" y="128"/>
                  <a:pt x="1956" y="161"/>
                  <a:pt x="1956" y="161"/>
                </a:cubicBezTo>
                <a:lnTo>
                  <a:pt x="1911" y="116"/>
                </a:ln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flat" cmpd="sng">
                <a:solidFill>
                  <a:srgbClr val="FF3300"/>
                </a:solidFill>
                <a:prstDash val="sysDot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7696" name="Line 48">
            <a:extLst>
              <a:ext uri="{FF2B5EF4-FFF2-40B4-BE49-F238E27FC236}">
                <a16:creationId xmlns:a16="http://schemas.microsoft.com/office/drawing/2014/main" id="{2C404CF2-4DB3-4770-8990-444B5F749D4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30788" y="4463942"/>
            <a:ext cx="431800" cy="144463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7697" name="Line 49">
            <a:extLst>
              <a:ext uri="{FF2B5EF4-FFF2-40B4-BE49-F238E27FC236}">
                <a16:creationId xmlns:a16="http://schemas.microsoft.com/office/drawing/2014/main" id="{591811D5-5F76-43DF-B101-1E3F245E755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30788" y="4608405"/>
            <a:ext cx="576262" cy="287337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7698" name="Line 50">
            <a:extLst>
              <a:ext uri="{FF2B5EF4-FFF2-40B4-BE49-F238E27FC236}">
                <a16:creationId xmlns:a16="http://schemas.microsoft.com/office/drawing/2014/main" id="{53C304B0-A36A-407E-B5C9-445DBBEF06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46688" y="4751280"/>
            <a:ext cx="503237" cy="433387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7699" name="Line 51">
            <a:extLst>
              <a:ext uri="{FF2B5EF4-FFF2-40B4-BE49-F238E27FC236}">
                <a16:creationId xmlns:a16="http://schemas.microsoft.com/office/drawing/2014/main" id="{DC0E1CEB-B1C8-43EE-8051-8F0F559613E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78488" y="4824305"/>
            <a:ext cx="288925" cy="576262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7700" name="Line 52">
            <a:extLst>
              <a:ext uri="{FF2B5EF4-FFF2-40B4-BE49-F238E27FC236}">
                <a16:creationId xmlns:a16="http://schemas.microsoft.com/office/drawing/2014/main" id="{BEAC6813-E2D6-4BDC-A9AF-F1A5F242B73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10288" y="4895742"/>
            <a:ext cx="144462" cy="576263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7701" name="Line 53">
            <a:extLst>
              <a:ext uri="{FF2B5EF4-FFF2-40B4-BE49-F238E27FC236}">
                <a16:creationId xmlns:a16="http://schemas.microsoft.com/office/drawing/2014/main" id="{1F956E71-131B-4827-831A-828C525BE3B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542088" y="4895742"/>
            <a:ext cx="0" cy="504825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7702" name="Line 54">
            <a:extLst>
              <a:ext uri="{FF2B5EF4-FFF2-40B4-BE49-F238E27FC236}">
                <a16:creationId xmlns:a16="http://schemas.microsoft.com/office/drawing/2014/main" id="{C3741E82-EF5A-4DBF-810D-DC1D1DB212E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02450" y="4895742"/>
            <a:ext cx="0" cy="504825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7703" name="Line 55">
            <a:extLst>
              <a:ext uri="{FF2B5EF4-FFF2-40B4-BE49-F238E27FC236}">
                <a16:creationId xmlns:a16="http://schemas.microsoft.com/office/drawing/2014/main" id="{321649B0-FC65-4778-9BEB-647E231D6F1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191375" y="4824305"/>
            <a:ext cx="71438" cy="576262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7704" name="Line 56">
            <a:extLst>
              <a:ext uri="{FF2B5EF4-FFF2-40B4-BE49-F238E27FC236}">
                <a16:creationId xmlns:a16="http://schemas.microsoft.com/office/drawing/2014/main" id="{DD3C5C3A-37FC-4417-8CEF-3B99CDC6F91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478713" y="4824305"/>
            <a:ext cx="144462" cy="503237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7705" name="Line 57">
            <a:extLst>
              <a:ext uri="{FF2B5EF4-FFF2-40B4-BE49-F238E27FC236}">
                <a16:creationId xmlns:a16="http://schemas.microsoft.com/office/drawing/2014/main" id="{2247FE17-D28F-40C1-8777-051ADEB72D8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694613" y="4679842"/>
            <a:ext cx="288925" cy="360363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7706" name="Line 58">
            <a:extLst>
              <a:ext uri="{FF2B5EF4-FFF2-40B4-BE49-F238E27FC236}">
                <a16:creationId xmlns:a16="http://schemas.microsoft.com/office/drawing/2014/main" id="{8314C202-A838-4E47-B5A9-B22CFB2C79D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839075" y="4535380"/>
            <a:ext cx="360363" cy="21590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D865A71-E7F3-4437-B6B0-CC258C385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733" y="2252073"/>
            <a:ext cx="7543800" cy="1088068"/>
          </a:xfrm>
        </p:spPr>
        <p:txBody>
          <a:bodyPr/>
          <a:lstStyle/>
          <a:p>
            <a:pPr algn="ctr"/>
            <a:r>
              <a:rPr lang="ru-RU" dirty="0"/>
              <a:t>Благодарю за внимание!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494064644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1373</TotalTime>
  <Words>592</Words>
  <Application>Microsoft Office PowerPoint</Application>
  <PresentationFormat>Экран (4:3)</PresentationFormat>
  <Paragraphs>73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Arial</vt:lpstr>
      <vt:lpstr>Ретро</vt:lpstr>
      <vt:lpstr>Основы ГИС и обработка геодезических данных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Правила для линейных объектов</vt:lpstr>
      <vt:lpstr>Правила для линейных объектов</vt:lpstr>
      <vt:lpstr>Правила для площадных  объектов:</vt:lpstr>
      <vt:lpstr>Правила для площадных  объектов:</vt:lpstr>
      <vt:lpstr>Правила для площадных  объектов:</vt:lpstr>
      <vt:lpstr>Правила для площадных  объектов:</vt:lpstr>
      <vt:lpstr>Правила для описания семантических характеристик объектов:</vt:lpstr>
      <vt:lpstr>Правила для описания семантических характеристик объектов:</vt:lpstr>
      <vt:lpstr>Правила для описания семантических характеристик объектов:</vt:lpstr>
      <vt:lpstr>Индивидуальные правила для цифрования каждого класса объектов</vt:lpstr>
      <vt:lpstr>Благодарю за внимание!</vt:lpstr>
    </vt:vector>
  </TitlesOfParts>
  <Company>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ГЕОИНФОРМАЦИОННОЕ КАРТОГРАФИРОВАНИЕ</dc:title>
  <dc:creator>DV</dc:creator>
  <cp:lastModifiedBy>Acer</cp:lastModifiedBy>
  <cp:revision>37</cp:revision>
  <dcterms:created xsi:type="dcterms:W3CDTF">2006-08-15T13:48:55Z</dcterms:created>
  <dcterms:modified xsi:type="dcterms:W3CDTF">2024-09-21T03:52:09Z</dcterms:modified>
</cp:coreProperties>
</file>